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5"/>
  </p:notesMasterIdLst>
  <p:sldIdLst>
    <p:sldId id="256" r:id="rId5"/>
    <p:sldId id="267" r:id="rId6"/>
    <p:sldId id="266" r:id="rId7"/>
    <p:sldId id="268" r:id="rId8"/>
    <p:sldId id="270" r:id="rId9"/>
    <p:sldId id="274" r:id="rId10"/>
    <p:sldId id="272" r:id="rId11"/>
    <p:sldId id="271" r:id="rId12"/>
    <p:sldId id="273" r:id="rId13"/>
    <p:sldId id="275" r:id="rId14"/>
  </p:sldIdLst>
  <p:sldSz cx="12192000" cy="6858000"/>
  <p:notesSz cx="6858000" cy="9144000"/>
  <p:defaultText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1660DCF-18AC-8F69-F5CC-D7CD5E81C411}" v="20" dt="2025-02-14T10:02:01.33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987" autoAdjust="0"/>
    <p:restoredTop sz="72609" autoAdjust="0"/>
  </p:normalViewPr>
  <p:slideViewPr>
    <p:cSldViewPr snapToGrid="0">
      <p:cViewPr varScale="1">
        <p:scale>
          <a:sx n="82" d="100"/>
          <a:sy n="82" d="100"/>
        </p:scale>
        <p:origin x="165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20" Type="http://schemas.microsoft.com/office/2015/10/relationships/revisionInfo" Target="revisionInfo.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notesMaster" Target="notesMasters/notesMaster1.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nagłówka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pl-PL"/>
          </a:p>
        </p:txBody>
      </p:sp>
      <p:sp>
        <p:nvSpPr>
          <p:cNvPr id="3" name="Symbol zastępczy daty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2C9EDA4-4D7A-4A20-BE90-070A1850CA38}" type="datetimeFigureOut">
              <a:rPr lang="pl-PL" smtClean="0"/>
              <a:t>23.04.2025</a:t>
            </a:fld>
            <a:endParaRPr lang="pl-PL"/>
          </a:p>
        </p:txBody>
      </p:sp>
      <p:sp>
        <p:nvSpPr>
          <p:cNvPr id="4" name="Symbol zastępczy obrazu slajd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pl-PL"/>
          </a:p>
        </p:txBody>
      </p:sp>
      <p:sp>
        <p:nvSpPr>
          <p:cNvPr id="5" name="Symbol zastępczy notatek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6" name="Symbol zastępczy stop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pl-PL"/>
          </a:p>
        </p:txBody>
      </p:sp>
      <p:sp>
        <p:nvSpPr>
          <p:cNvPr id="7" name="Symbol zastępczy numeru slajd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92968D3-3A2D-4084-9BDD-8E30AA87E296}" type="slidenum">
              <a:rPr lang="pl-PL" smtClean="0"/>
              <a:t>‹#›</a:t>
            </a:fld>
            <a:endParaRPr lang="pl-PL"/>
          </a:p>
        </p:txBody>
      </p:sp>
    </p:spTree>
    <p:extLst>
      <p:ext uri="{BB962C8B-B14F-4D97-AF65-F5344CB8AC3E}">
        <p14:creationId xmlns:p14="http://schemas.microsoft.com/office/powerpoint/2010/main" val="3014019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r>
              <a:rPr lang="en-US" dirty="0"/>
              <a:t>We present a framework for a typical pitch presentation. Each slide outlines the essential elements that should be included and highlights key points to emphasize during your pitch. Of course, this is not the only possible structure—we encourage you to tailor it to your specific needs and the context of your presentation.</a:t>
            </a:r>
          </a:p>
          <a:p>
            <a:endParaRPr lang="pl-PL" dirty="0"/>
          </a:p>
          <a:p>
            <a:r>
              <a:rPr lang="en-US" dirty="0"/>
              <a:t>A well-designed </a:t>
            </a:r>
            <a:r>
              <a:rPr lang="en-US" b="1" dirty="0"/>
              <a:t>pitch deck</a:t>
            </a:r>
            <a:r>
              <a:rPr lang="en-US" dirty="0"/>
              <a:t> is not just about content; </a:t>
            </a:r>
            <a:r>
              <a:rPr lang="en-US" b="1" dirty="0"/>
              <a:t>visual appeal plays a crucial role</a:t>
            </a:r>
            <a:r>
              <a:rPr lang="en-US" dirty="0"/>
              <a:t> in delivering a compelling message. Make sure to refine the slides graphically—clarity, consistency, and professional aesthetics can significantly impact how your message is received. Use </a:t>
            </a:r>
            <a:r>
              <a:rPr lang="en-US" b="1" dirty="0"/>
              <a:t>a color scheme and visual identity that align with your company’s branding</a:t>
            </a:r>
            <a:r>
              <a:rPr lang="en-US" dirty="0"/>
              <a:t>, ensuring that your presentation feels cohesive and memorable.</a:t>
            </a:r>
          </a:p>
          <a:p>
            <a:endParaRPr lang="pl-PL" dirty="0"/>
          </a:p>
          <a:p>
            <a:r>
              <a:rPr lang="en-US" dirty="0"/>
              <a:t>Additionally, remember that </a:t>
            </a:r>
            <a:r>
              <a:rPr lang="en-US" b="1" dirty="0"/>
              <a:t>storytelling is key</a:t>
            </a:r>
            <a:r>
              <a:rPr lang="en-US" dirty="0"/>
              <a:t>. A great pitch deck doesn’t just list facts—it builds a narrative that engages investors or stakeholders. Clearly define the problem, demonstrate why your solution is unique, and present data that supports your business case. </a:t>
            </a:r>
            <a:r>
              <a:rPr lang="en-US" b="1" dirty="0"/>
              <a:t>Keep it concise, impactful, and audience-focused</a:t>
            </a:r>
            <a:r>
              <a:rPr lang="en-US" dirty="0"/>
              <a:t>—your slides should enhance your spoken presentation, not overwhelm with excessive details.</a:t>
            </a:r>
          </a:p>
          <a:p>
            <a:endParaRPr lang="pl-PL" dirty="0"/>
          </a:p>
          <a:p>
            <a:r>
              <a:rPr lang="en-US" dirty="0"/>
              <a:t>Finally, </a:t>
            </a:r>
            <a:r>
              <a:rPr lang="en-US" b="1" dirty="0"/>
              <a:t>practice your delivery</a:t>
            </a:r>
            <a:r>
              <a:rPr lang="en-US" dirty="0"/>
              <a:t>. Even the most visually polished and well-structured deck can lose its effectiveness if not presented with confidence. Keep your message clear, anticipate potential questions, and be prepared to adapt to your audience’s reactions.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pl-PL" b="1" dirty="0"/>
          </a:p>
          <a:p>
            <a:pPr marL="0" marR="0" lvl="0" indent="0" algn="l" defTabSz="914400" rtl="0" eaLnBrk="1" fontAlgn="auto" latinLnBrk="0" hangingPunct="1">
              <a:lnSpc>
                <a:spcPct val="100000"/>
              </a:lnSpc>
              <a:spcBef>
                <a:spcPts val="0"/>
              </a:spcBef>
              <a:spcAft>
                <a:spcPts val="0"/>
              </a:spcAft>
              <a:buClrTx/>
              <a:buSzTx/>
              <a:buFontTx/>
              <a:buNone/>
              <a:tabLst/>
              <a:defRPr/>
            </a:pPr>
            <a:endParaRPr lang="pl-PL" b="1" dirty="0"/>
          </a:p>
          <a:p>
            <a:pPr marL="0" marR="0" lvl="0" indent="0" algn="l" defTabSz="914400" rtl="0" eaLnBrk="1" fontAlgn="auto" latinLnBrk="0" hangingPunct="1">
              <a:lnSpc>
                <a:spcPct val="100000"/>
              </a:lnSpc>
              <a:spcBef>
                <a:spcPts val="0"/>
              </a:spcBef>
              <a:spcAft>
                <a:spcPts val="0"/>
              </a:spcAft>
              <a:buClrTx/>
              <a:buSzTx/>
              <a:buFontTx/>
              <a:buNone/>
              <a:tabLst/>
              <a:defRPr/>
            </a:pPr>
            <a:r>
              <a:rPr lang="pl-PL" b="1" dirty="0"/>
              <a:t>1. </a:t>
            </a:r>
            <a:r>
              <a:rPr lang="pl-PL" b="1" dirty="0" err="1"/>
              <a:t>Title</a:t>
            </a:r>
            <a:r>
              <a:rPr lang="pl-PL" b="1" dirty="0"/>
              <a:t> </a:t>
            </a:r>
            <a:r>
              <a:rPr lang="pl-PL" b="1" dirty="0" err="1"/>
              <a:t>slide</a:t>
            </a:r>
            <a:r>
              <a:rPr lang="pl-PL" b="1" dirty="0"/>
              <a:t> </a:t>
            </a:r>
            <a:r>
              <a:rPr lang="pl-PL" b="0" dirty="0"/>
              <a:t>- t</a:t>
            </a:r>
            <a:r>
              <a:rPr lang="en-US" dirty="0"/>
              <a:t>his slide serves as the first impression of your pitch. It establishes your brand identity and sets the tone for the presentation. A strong tagline can capture attention and create curiosity, while clear contact details make it easy for stakeholders to follow up. Adding a relevant visual or background graphic reinforces your company’s focus.</a:t>
            </a:r>
          </a:p>
        </p:txBody>
      </p:sp>
      <p:sp>
        <p:nvSpPr>
          <p:cNvPr id="4" name="Symbol zastępczy numeru slajdu 3"/>
          <p:cNvSpPr>
            <a:spLocks noGrp="1"/>
          </p:cNvSpPr>
          <p:nvPr>
            <p:ph type="sldNum" sz="quarter" idx="5"/>
          </p:nvPr>
        </p:nvSpPr>
        <p:spPr/>
        <p:txBody>
          <a:bodyPr/>
          <a:lstStyle/>
          <a:p>
            <a:fld id="{592968D3-3A2D-4084-9BDD-8E30AA87E296}" type="slidenum">
              <a:rPr lang="pl-PL" smtClean="0"/>
              <a:t>1</a:t>
            </a:fld>
            <a:endParaRPr lang="pl-PL"/>
          </a:p>
        </p:txBody>
      </p:sp>
    </p:spTree>
    <p:extLst>
      <p:ext uri="{BB962C8B-B14F-4D97-AF65-F5344CB8AC3E}">
        <p14:creationId xmlns:p14="http://schemas.microsoft.com/office/powerpoint/2010/main" val="9523087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16C853-AE42-0B95-95A4-7B1014680DD0}"/>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FD113E14-CEEC-1C6B-E15F-CDA16016BBAC}"/>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6FC6A171-0271-77DA-741D-8E5EEF2EDDB8}"/>
              </a:ext>
            </a:extLst>
          </p:cNvPr>
          <p:cNvSpPr>
            <a:spLocks noGrp="1"/>
          </p:cNvSpPr>
          <p:nvPr>
            <p:ph type="body" idx="1"/>
          </p:nvPr>
        </p:nvSpPr>
        <p:spPr/>
        <p:txBody>
          <a:bodyPr/>
          <a:lstStyle/>
          <a:p>
            <a:r>
              <a:rPr lang="pl-PL" b="1" dirty="0"/>
              <a:t>10. Sumary </a:t>
            </a:r>
            <a:r>
              <a:rPr lang="pl-PL" b="0" dirty="0"/>
              <a:t>– t</a:t>
            </a:r>
            <a:r>
              <a:rPr lang="en-US" dirty="0"/>
              <a:t>his slide provides a clear and compelling case for investment. Articulating how funds will be used demonstrates your strategic thinking and ability to deliver results. Connecting funding to measurable outcomes strengthens your pitch.</a:t>
            </a:r>
          </a:p>
        </p:txBody>
      </p:sp>
      <p:sp>
        <p:nvSpPr>
          <p:cNvPr id="4" name="Symbol zastępczy numeru slajdu 3">
            <a:extLst>
              <a:ext uri="{FF2B5EF4-FFF2-40B4-BE49-F238E27FC236}">
                <a16:creationId xmlns:a16="http://schemas.microsoft.com/office/drawing/2014/main" id="{FBCDA1BA-92FD-E7D8-AC3B-A723259AB959}"/>
              </a:ext>
            </a:extLst>
          </p:cNvPr>
          <p:cNvSpPr>
            <a:spLocks noGrp="1"/>
          </p:cNvSpPr>
          <p:nvPr>
            <p:ph type="sldNum" sz="quarter" idx="5"/>
          </p:nvPr>
        </p:nvSpPr>
        <p:spPr/>
        <p:txBody>
          <a:bodyPr/>
          <a:lstStyle/>
          <a:p>
            <a:fld id="{592968D3-3A2D-4084-9BDD-8E30AA87E296}" type="slidenum">
              <a:rPr lang="pl-PL" smtClean="0"/>
              <a:t>10</a:t>
            </a:fld>
            <a:endParaRPr lang="pl-PL"/>
          </a:p>
        </p:txBody>
      </p:sp>
    </p:spTree>
    <p:extLst>
      <p:ext uri="{BB962C8B-B14F-4D97-AF65-F5344CB8AC3E}">
        <p14:creationId xmlns:p14="http://schemas.microsoft.com/office/powerpoint/2010/main" val="403681031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DF61BFA-2B85-DCC1-028B-4E529F04FCE9}"/>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5A5354AE-554F-73D6-CEBA-4491C8268FFE}"/>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AE892896-BA8A-1A4B-046F-26094032064B}"/>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b="1" dirty="0"/>
              <a:t>2. Business problem </a:t>
            </a:r>
            <a:r>
              <a:rPr lang="pl-PL" b="0" dirty="0"/>
              <a:t>- </a:t>
            </a:r>
            <a:r>
              <a:rPr lang="pl-PL" dirty="0"/>
              <a:t>t</a:t>
            </a:r>
            <a:r>
              <a:rPr lang="en-US" dirty="0"/>
              <a:t>his slide clearly articulates the problem your target audience faces. Highlighting real-world challenges with data makes the issue relatable and urgent. Including customer quotes or visual aids reinforces the problem’s significance and sets the stage for your solution.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pl-PL" b="1" dirty="0"/>
          </a:p>
          <a:p>
            <a:endParaRPr lang="pl-PL" dirty="0"/>
          </a:p>
        </p:txBody>
      </p:sp>
      <p:sp>
        <p:nvSpPr>
          <p:cNvPr id="4" name="Symbol zastępczy numeru slajdu 3">
            <a:extLst>
              <a:ext uri="{FF2B5EF4-FFF2-40B4-BE49-F238E27FC236}">
                <a16:creationId xmlns:a16="http://schemas.microsoft.com/office/drawing/2014/main" id="{C3C4AEB5-5196-EED2-F029-4B7FBA62932A}"/>
              </a:ext>
            </a:extLst>
          </p:cNvPr>
          <p:cNvSpPr>
            <a:spLocks noGrp="1"/>
          </p:cNvSpPr>
          <p:nvPr>
            <p:ph type="sldNum" sz="quarter" idx="5"/>
          </p:nvPr>
        </p:nvSpPr>
        <p:spPr/>
        <p:txBody>
          <a:bodyPr/>
          <a:lstStyle/>
          <a:p>
            <a:fld id="{592968D3-3A2D-4084-9BDD-8E30AA87E296}" type="slidenum">
              <a:rPr lang="pl-PL" smtClean="0"/>
              <a:t>2</a:t>
            </a:fld>
            <a:endParaRPr lang="pl-PL"/>
          </a:p>
        </p:txBody>
      </p:sp>
    </p:spTree>
    <p:extLst>
      <p:ext uri="{BB962C8B-B14F-4D97-AF65-F5344CB8AC3E}">
        <p14:creationId xmlns:p14="http://schemas.microsoft.com/office/powerpoint/2010/main" val="251481786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b="1" dirty="0"/>
              <a:t>3. Solution</a:t>
            </a:r>
            <a:r>
              <a:rPr lang="pl-PL" dirty="0"/>
              <a:t> - t</a:t>
            </a:r>
            <a:r>
              <a:rPr lang="en-US" dirty="0"/>
              <a:t>his slide showcases how your solution directly addresses the problem. Be concise but clear, focusing on the value it brings to customers. Adding visuals or a demo can make your solution more tangible and relatable, increasing its credibility.</a:t>
            </a:r>
            <a:endParaRPr lang="pl-PL" dirty="0"/>
          </a:p>
          <a:p>
            <a:endParaRPr lang="pl-PL" dirty="0"/>
          </a:p>
          <a:p>
            <a:endParaRPr lang="pl-PL" dirty="0"/>
          </a:p>
        </p:txBody>
      </p:sp>
      <p:sp>
        <p:nvSpPr>
          <p:cNvPr id="4" name="Symbol zastępczy numeru slajdu 3"/>
          <p:cNvSpPr>
            <a:spLocks noGrp="1"/>
          </p:cNvSpPr>
          <p:nvPr>
            <p:ph type="sldNum" sz="quarter" idx="5"/>
          </p:nvPr>
        </p:nvSpPr>
        <p:spPr/>
        <p:txBody>
          <a:bodyPr/>
          <a:lstStyle/>
          <a:p>
            <a:fld id="{592968D3-3A2D-4084-9BDD-8E30AA87E296}" type="slidenum">
              <a:rPr lang="pl-PL" smtClean="0"/>
              <a:t>3</a:t>
            </a:fld>
            <a:endParaRPr lang="pl-PL"/>
          </a:p>
        </p:txBody>
      </p:sp>
    </p:spTree>
    <p:extLst>
      <p:ext uri="{BB962C8B-B14F-4D97-AF65-F5344CB8AC3E}">
        <p14:creationId xmlns:p14="http://schemas.microsoft.com/office/powerpoint/2010/main" val="266277405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ymbol zastępczy obrazu slajdu 1"/>
          <p:cNvSpPr>
            <a:spLocks noGrp="1" noRot="1" noChangeAspect="1"/>
          </p:cNvSpPr>
          <p:nvPr>
            <p:ph type="sldImg"/>
          </p:nvPr>
        </p:nvSpPr>
        <p:spPr/>
      </p:sp>
      <p:sp>
        <p:nvSpPr>
          <p:cNvPr id="3" name="Symbol zastępczy notatek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b="1" dirty="0"/>
              <a:t>4. </a:t>
            </a:r>
            <a:r>
              <a:rPr lang="en-US" b="1" dirty="0"/>
              <a:t>Market </a:t>
            </a:r>
            <a:r>
              <a:rPr lang="pl-PL" b="1" dirty="0"/>
              <a:t>a</a:t>
            </a:r>
            <a:r>
              <a:rPr lang="en-US" b="1" dirty="0" err="1"/>
              <a:t>nalysis</a:t>
            </a:r>
            <a:r>
              <a:rPr lang="en-US" dirty="0"/>
              <a:t> – This section should demonstrate the scale and potential of the target market. Investors place a strong emphasis on market size and growth potential when assessing opportunities. Clear visuals help effectively convey this information, while examples make the data more relatable. Use the data gathered while working with the templates from Chapter 4.</a:t>
            </a:r>
          </a:p>
        </p:txBody>
      </p:sp>
      <p:sp>
        <p:nvSpPr>
          <p:cNvPr id="4" name="Symbol zastępczy numeru slajdu 3"/>
          <p:cNvSpPr>
            <a:spLocks noGrp="1"/>
          </p:cNvSpPr>
          <p:nvPr>
            <p:ph type="sldNum" sz="quarter" idx="5"/>
          </p:nvPr>
        </p:nvSpPr>
        <p:spPr/>
        <p:txBody>
          <a:bodyPr/>
          <a:lstStyle/>
          <a:p>
            <a:fld id="{592968D3-3A2D-4084-9BDD-8E30AA87E296}" type="slidenum">
              <a:rPr lang="pl-PL" smtClean="0"/>
              <a:t>4</a:t>
            </a:fld>
            <a:endParaRPr lang="pl-PL"/>
          </a:p>
        </p:txBody>
      </p:sp>
    </p:spTree>
    <p:extLst>
      <p:ext uri="{BB962C8B-B14F-4D97-AF65-F5344CB8AC3E}">
        <p14:creationId xmlns:p14="http://schemas.microsoft.com/office/powerpoint/2010/main" val="2483622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619BEB8-83DF-1543-A5D3-CE1485D52D88}"/>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B272BF13-09A3-02F9-A188-5FF95023DEE6}"/>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394CB326-E9A5-8DC1-196B-31DC2E6680E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b="1" dirty="0"/>
              <a:t>5. Business model </a:t>
            </a:r>
            <a:r>
              <a:rPr lang="pl-PL" b="0" dirty="0"/>
              <a:t>– in </a:t>
            </a:r>
            <a:r>
              <a:rPr lang="pl-PL" b="0" dirty="0" err="1"/>
              <a:t>other</a:t>
            </a:r>
            <a:r>
              <a:rPr lang="pl-PL" b="0" dirty="0"/>
              <a:t> </a:t>
            </a:r>
            <a:r>
              <a:rPr lang="pl-PL" b="0" dirty="0" err="1"/>
              <a:t>words</a:t>
            </a:r>
            <a:r>
              <a:rPr lang="pl-PL" b="0" dirty="0"/>
              <a:t>, </a:t>
            </a:r>
            <a:r>
              <a:rPr lang="pl-PL" b="0" dirty="0" err="1"/>
              <a:t>how</a:t>
            </a:r>
            <a:r>
              <a:rPr lang="pl-PL" b="0" dirty="0"/>
              <a:t> do </a:t>
            </a:r>
            <a:r>
              <a:rPr lang="pl-PL" b="0" dirty="0" err="1"/>
              <a:t>you</a:t>
            </a:r>
            <a:r>
              <a:rPr lang="pl-PL" b="0" dirty="0"/>
              <a:t> </a:t>
            </a:r>
            <a:r>
              <a:rPr lang="pl-PL" b="0" dirty="0" err="1"/>
              <a:t>make</a:t>
            </a:r>
            <a:r>
              <a:rPr lang="pl-PL" b="0" dirty="0"/>
              <a:t> </a:t>
            </a:r>
            <a:r>
              <a:rPr lang="pl-PL" b="0" dirty="0" err="1"/>
              <a:t>money</a:t>
            </a:r>
            <a:r>
              <a:rPr lang="pl-PL" b="0" dirty="0"/>
              <a:t>? </a:t>
            </a:r>
            <a:r>
              <a:rPr lang="en-US" dirty="0"/>
              <a:t>This slide explains how your business generates revenue and sustains growth. Transparency and precision in describing your revenue model build investor confidence. Including potential future revenue streams demonstrates strategic foresight.</a:t>
            </a:r>
            <a:endParaRPr lang="pl-PL" dirty="0"/>
          </a:p>
          <a:p>
            <a:endParaRPr lang="pl-PL" dirty="0"/>
          </a:p>
        </p:txBody>
      </p:sp>
      <p:sp>
        <p:nvSpPr>
          <p:cNvPr id="4" name="Symbol zastępczy numeru slajdu 3">
            <a:extLst>
              <a:ext uri="{FF2B5EF4-FFF2-40B4-BE49-F238E27FC236}">
                <a16:creationId xmlns:a16="http://schemas.microsoft.com/office/drawing/2014/main" id="{AE626A5C-B15F-93B4-DE0F-90258D83416A}"/>
              </a:ext>
            </a:extLst>
          </p:cNvPr>
          <p:cNvSpPr>
            <a:spLocks noGrp="1"/>
          </p:cNvSpPr>
          <p:nvPr>
            <p:ph type="sldNum" sz="quarter" idx="5"/>
          </p:nvPr>
        </p:nvSpPr>
        <p:spPr/>
        <p:txBody>
          <a:bodyPr/>
          <a:lstStyle/>
          <a:p>
            <a:fld id="{592968D3-3A2D-4084-9BDD-8E30AA87E296}" type="slidenum">
              <a:rPr lang="pl-PL" smtClean="0"/>
              <a:t>5</a:t>
            </a:fld>
            <a:endParaRPr lang="pl-PL"/>
          </a:p>
        </p:txBody>
      </p:sp>
    </p:spTree>
    <p:extLst>
      <p:ext uri="{BB962C8B-B14F-4D97-AF65-F5344CB8AC3E}">
        <p14:creationId xmlns:p14="http://schemas.microsoft.com/office/powerpoint/2010/main" val="137685660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05F9BC-08EC-3EF3-B145-7D1A11B23999}"/>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5A400F92-C2FF-A92C-D1CA-2796CF5B5231}"/>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10AC84B7-F48E-ECAF-6B9F-C3CC6D6DEF5E}"/>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b="1" dirty="0"/>
              <a:t>6. How to </a:t>
            </a:r>
            <a:r>
              <a:rPr lang="pl-PL" b="1" dirty="0" err="1"/>
              <a:t>enter</a:t>
            </a:r>
            <a:r>
              <a:rPr lang="pl-PL" b="1" dirty="0"/>
              <a:t> the market </a:t>
            </a:r>
            <a:r>
              <a:rPr lang="pl-PL" b="0" dirty="0"/>
              <a:t>– </a:t>
            </a:r>
            <a:r>
              <a:rPr lang="pl-PL" b="0" dirty="0" err="1"/>
              <a:t>you</a:t>
            </a:r>
            <a:r>
              <a:rPr lang="pl-PL" b="0" dirty="0"/>
              <a:t> </a:t>
            </a:r>
            <a:r>
              <a:rPr lang="pl-PL" b="0" dirty="0" err="1"/>
              <a:t>need</a:t>
            </a:r>
            <a:r>
              <a:rPr lang="pl-PL" b="0" dirty="0"/>
              <a:t> to </a:t>
            </a:r>
            <a:r>
              <a:rPr lang="en-US" dirty="0"/>
              <a:t>help investors understand your position in the market and why you have a competitive edge. Clear positioning maps or differentiation strategies demonstrate your unique value.</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a:p>
        </p:txBody>
      </p:sp>
      <p:sp>
        <p:nvSpPr>
          <p:cNvPr id="4" name="Symbol zastępczy numeru slajdu 3">
            <a:extLst>
              <a:ext uri="{FF2B5EF4-FFF2-40B4-BE49-F238E27FC236}">
                <a16:creationId xmlns:a16="http://schemas.microsoft.com/office/drawing/2014/main" id="{E8EA6E72-2DD8-F46D-E564-91CA7221D59A}"/>
              </a:ext>
            </a:extLst>
          </p:cNvPr>
          <p:cNvSpPr>
            <a:spLocks noGrp="1"/>
          </p:cNvSpPr>
          <p:nvPr>
            <p:ph type="sldNum" sz="quarter" idx="5"/>
          </p:nvPr>
        </p:nvSpPr>
        <p:spPr/>
        <p:txBody>
          <a:bodyPr/>
          <a:lstStyle/>
          <a:p>
            <a:fld id="{592968D3-3A2D-4084-9BDD-8E30AA87E296}" type="slidenum">
              <a:rPr lang="pl-PL" smtClean="0"/>
              <a:t>6</a:t>
            </a:fld>
            <a:endParaRPr lang="pl-PL"/>
          </a:p>
        </p:txBody>
      </p:sp>
    </p:spTree>
    <p:extLst>
      <p:ext uri="{BB962C8B-B14F-4D97-AF65-F5344CB8AC3E}">
        <p14:creationId xmlns:p14="http://schemas.microsoft.com/office/powerpoint/2010/main" val="328789813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92BB5B3-4536-437C-F8DD-0296E420DDD3}"/>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2E144B80-C965-DD6F-B866-D723AB1AE0A5}"/>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E14BAC7D-57ED-3EC8-BEDC-9107CE533278}"/>
              </a:ext>
            </a:extLst>
          </p:cNvPr>
          <p:cNvSpPr>
            <a:spLocks noGrp="1"/>
          </p:cNvSpPr>
          <p:nvPr>
            <p:ph type="body" idx="1"/>
          </p:nvPr>
        </p:nvSpPr>
        <p:spPr/>
        <p:txBody>
          <a:bodyPr/>
          <a:lstStyle/>
          <a:p>
            <a:pPr algn="l" rtl="0" fontAlgn="base">
              <a:lnSpc>
                <a:spcPts val="1875"/>
              </a:lnSpc>
              <a:buFont typeface="Arial" panose="020B0604020202020204" pitchFamily="34" charset="0"/>
              <a:buNone/>
            </a:pPr>
            <a:r>
              <a:rPr lang="pl-PL" b="1" dirty="0"/>
              <a:t>7. Team </a:t>
            </a:r>
            <a:r>
              <a:rPr lang="pl-PL" b="0" dirty="0"/>
              <a:t>– </a:t>
            </a:r>
            <a:r>
              <a:rPr lang="pl-PL" b="0" dirty="0" err="1"/>
              <a:t>y</a:t>
            </a:r>
            <a:r>
              <a:rPr lang="pl-PL" dirty="0" err="1"/>
              <a:t>ou</a:t>
            </a:r>
            <a:r>
              <a:rPr lang="pl-PL" dirty="0"/>
              <a:t> </a:t>
            </a:r>
            <a:r>
              <a:rPr lang="pl-PL" dirty="0" err="1"/>
              <a:t>need</a:t>
            </a:r>
            <a:r>
              <a:rPr lang="pl-PL" dirty="0"/>
              <a:t> to </a:t>
            </a:r>
            <a:r>
              <a:rPr lang="en-US" dirty="0"/>
              <a:t>emphasizes the strength and credibility of your team. Highlighting expertise reassures investors that you have the </a:t>
            </a:r>
            <a:r>
              <a:rPr lang="en-US" b="0" dirty="0"/>
              <a:t>capability to execute your plan.</a:t>
            </a:r>
            <a:r>
              <a:rPr lang="pl-PL" b="0" dirty="0"/>
              <a:t> </a:t>
            </a:r>
            <a:r>
              <a:rPr lang="en-US" b="0" dirty="0"/>
              <a:t>You can also show the relationships between the most important employees on a chart, placing the CEO at the top of the chart</a:t>
            </a:r>
            <a:r>
              <a:rPr lang="pl-PL" b="0" dirty="0"/>
              <a:t>. </a:t>
            </a:r>
            <a:r>
              <a:rPr lang="pl-PL" sz="1800" b="0" i="0" u="none" strike="noStrike" dirty="0">
                <a:solidFill>
                  <a:srgbClr val="000000"/>
                </a:solidFill>
                <a:effectLst/>
                <a:latin typeface="Calibri" panose="020F0502020204030204" pitchFamily="34" charset="0"/>
              </a:rPr>
              <a:t>M</a:t>
            </a:r>
            <a:r>
              <a:rPr lang="en-US" sz="1800" b="0" i="0" u="none" strike="noStrike" dirty="0" err="1">
                <a:solidFill>
                  <a:srgbClr val="000000"/>
                </a:solidFill>
                <a:effectLst/>
                <a:latin typeface="Calibri" panose="020F0502020204030204" pitchFamily="34" charset="0"/>
              </a:rPr>
              <a:t>ention</a:t>
            </a:r>
            <a:r>
              <a:rPr lang="en-US" sz="1800" b="0" i="0" u="none" strike="noStrike" dirty="0">
                <a:solidFill>
                  <a:srgbClr val="000000"/>
                </a:solidFill>
                <a:effectLst/>
                <a:latin typeface="Calibri" panose="020F0502020204030204" pitchFamily="34" charset="0"/>
              </a:rPr>
              <a:t> advisors if they add credibility</a:t>
            </a:r>
            <a:r>
              <a:rPr lang="pl-PL" sz="1800" b="0" i="0" dirty="0">
                <a:solidFill>
                  <a:srgbClr val="000000"/>
                </a:solidFill>
                <a:effectLst/>
                <a:latin typeface="Calibri" panose="020F0502020204030204" pitchFamily="34" charset="0"/>
              </a:rPr>
              <a:t>​ and </a:t>
            </a:r>
            <a:r>
              <a:rPr lang="pl-PL" sz="1800" b="0" i="0" u="none" strike="noStrike" dirty="0">
                <a:solidFill>
                  <a:srgbClr val="000000"/>
                </a:solidFill>
                <a:effectLst/>
                <a:latin typeface="Calibri" panose="020F0502020204030204" pitchFamily="34" charset="0"/>
              </a:rPr>
              <a:t>o</a:t>
            </a:r>
            <a:r>
              <a:rPr lang="en-US" sz="1800" b="0" i="0" u="none" strike="noStrike" dirty="0" err="1">
                <a:solidFill>
                  <a:srgbClr val="000000"/>
                </a:solidFill>
                <a:effectLst/>
                <a:latin typeface="Calibri" panose="020F0502020204030204" pitchFamily="34" charset="0"/>
              </a:rPr>
              <a:t>utline</a:t>
            </a:r>
            <a:r>
              <a:rPr lang="en-US" sz="1800" b="0" i="0" u="none" strike="noStrike" dirty="0">
                <a:solidFill>
                  <a:srgbClr val="000000"/>
                </a:solidFill>
                <a:effectLst/>
                <a:latin typeface="Calibri" panose="020F0502020204030204" pitchFamily="34" charset="0"/>
              </a:rPr>
              <a:t> any plans for expansion.</a:t>
            </a:r>
            <a:endParaRPr lang="pl-PL" b="0" i="0" dirty="0">
              <a:solidFill>
                <a:srgbClr val="000000"/>
              </a:solidFill>
              <a:effectLst/>
              <a:latin typeface="Arial" panose="020B0604020202020204" pitchFamily="34" charset="0"/>
            </a:endParaRPr>
          </a:p>
        </p:txBody>
      </p:sp>
      <p:sp>
        <p:nvSpPr>
          <p:cNvPr id="4" name="Symbol zastępczy numeru slajdu 3">
            <a:extLst>
              <a:ext uri="{FF2B5EF4-FFF2-40B4-BE49-F238E27FC236}">
                <a16:creationId xmlns:a16="http://schemas.microsoft.com/office/drawing/2014/main" id="{F62B9FEE-E53C-DB48-5695-89521A6EC09D}"/>
              </a:ext>
            </a:extLst>
          </p:cNvPr>
          <p:cNvSpPr>
            <a:spLocks noGrp="1"/>
          </p:cNvSpPr>
          <p:nvPr>
            <p:ph type="sldNum" sz="quarter" idx="5"/>
          </p:nvPr>
        </p:nvSpPr>
        <p:spPr/>
        <p:txBody>
          <a:bodyPr/>
          <a:lstStyle/>
          <a:p>
            <a:fld id="{592968D3-3A2D-4084-9BDD-8E30AA87E296}" type="slidenum">
              <a:rPr lang="pl-PL" smtClean="0"/>
              <a:t>7</a:t>
            </a:fld>
            <a:endParaRPr lang="pl-PL"/>
          </a:p>
        </p:txBody>
      </p:sp>
    </p:spTree>
    <p:extLst>
      <p:ext uri="{BB962C8B-B14F-4D97-AF65-F5344CB8AC3E}">
        <p14:creationId xmlns:p14="http://schemas.microsoft.com/office/powerpoint/2010/main" val="1978772695"/>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D23E301-BE9A-E9F6-7068-8920197D41E7}"/>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496D5D72-365D-F441-C455-7A5F4A0ABC2C}"/>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3249B968-5748-017B-DC67-3E2EAAE0AFFD}"/>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b="1" dirty="0"/>
              <a:t>8. Financial </a:t>
            </a:r>
            <a:r>
              <a:rPr lang="pl-PL" b="1" dirty="0" err="1"/>
              <a:t>projections</a:t>
            </a:r>
            <a:r>
              <a:rPr lang="pl-PL" b="1" dirty="0"/>
              <a:t> </a:t>
            </a:r>
            <a:r>
              <a:rPr lang="pl-PL" b="0" dirty="0"/>
              <a:t>– </a:t>
            </a:r>
            <a:r>
              <a:rPr lang="pl-PL" dirty="0"/>
              <a:t>t</a:t>
            </a:r>
            <a:r>
              <a:rPr lang="en-US" dirty="0"/>
              <a:t>his slide provides a snapshot of your financial health. Use visuals and clear metrics to simplify complex data for non-expert audiences. Addressing risks and mitigation strategies reassures investors about your planning.</a:t>
            </a:r>
          </a:p>
        </p:txBody>
      </p:sp>
      <p:sp>
        <p:nvSpPr>
          <p:cNvPr id="4" name="Symbol zastępczy numeru slajdu 3">
            <a:extLst>
              <a:ext uri="{FF2B5EF4-FFF2-40B4-BE49-F238E27FC236}">
                <a16:creationId xmlns:a16="http://schemas.microsoft.com/office/drawing/2014/main" id="{C3356210-CF46-EC1C-88D5-12AD5BC978CB}"/>
              </a:ext>
            </a:extLst>
          </p:cNvPr>
          <p:cNvSpPr>
            <a:spLocks noGrp="1"/>
          </p:cNvSpPr>
          <p:nvPr>
            <p:ph type="sldNum" sz="quarter" idx="5"/>
          </p:nvPr>
        </p:nvSpPr>
        <p:spPr/>
        <p:txBody>
          <a:bodyPr/>
          <a:lstStyle/>
          <a:p>
            <a:fld id="{592968D3-3A2D-4084-9BDD-8E30AA87E296}" type="slidenum">
              <a:rPr lang="pl-PL" smtClean="0"/>
              <a:t>8</a:t>
            </a:fld>
            <a:endParaRPr lang="pl-PL"/>
          </a:p>
        </p:txBody>
      </p:sp>
    </p:spTree>
    <p:extLst>
      <p:ext uri="{BB962C8B-B14F-4D97-AF65-F5344CB8AC3E}">
        <p14:creationId xmlns:p14="http://schemas.microsoft.com/office/powerpoint/2010/main" val="7375308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498942-F398-D407-7DE6-36ED939E1BE6}"/>
            </a:ext>
          </a:extLst>
        </p:cNvPr>
        <p:cNvGrpSpPr/>
        <p:nvPr/>
      </p:nvGrpSpPr>
      <p:grpSpPr>
        <a:xfrm>
          <a:off x="0" y="0"/>
          <a:ext cx="0" cy="0"/>
          <a:chOff x="0" y="0"/>
          <a:chExt cx="0" cy="0"/>
        </a:xfrm>
      </p:grpSpPr>
      <p:sp>
        <p:nvSpPr>
          <p:cNvPr id="2" name="Symbol zastępczy obrazu slajdu 1">
            <a:extLst>
              <a:ext uri="{FF2B5EF4-FFF2-40B4-BE49-F238E27FC236}">
                <a16:creationId xmlns:a16="http://schemas.microsoft.com/office/drawing/2014/main" id="{86B11F8D-CCA2-BC2B-70CE-DB9FC24E1427}"/>
              </a:ext>
            </a:extLst>
          </p:cNvPr>
          <p:cNvSpPr>
            <a:spLocks noGrp="1" noRot="1" noChangeAspect="1"/>
          </p:cNvSpPr>
          <p:nvPr>
            <p:ph type="sldImg"/>
          </p:nvPr>
        </p:nvSpPr>
        <p:spPr/>
      </p:sp>
      <p:sp>
        <p:nvSpPr>
          <p:cNvPr id="3" name="Symbol zastępczy notatek 2">
            <a:extLst>
              <a:ext uri="{FF2B5EF4-FFF2-40B4-BE49-F238E27FC236}">
                <a16:creationId xmlns:a16="http://schemas.microsoft.com/office/drawing/2014/main" id="{A18BD82C-6984-AEAF-820B-40E6D3DE617C}"/>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pl-PL" b="1" dirty="0"/>
              <a:t>9. </a:t>
            </a:r>
            <a:r>
              <a:rPr lang="pl-PL" b="1" dirty="0" err="1"/>
              <a:t>Traction</a:t>
            </a:r>
            <a:r>
              <a:rPr lang="pl-PL" b="1" dirty="0"/>
              <a:t> </a:t>
            </a:r>
            <a:r>
              <a:rPr lang="pl-PL" b="0" dirty="0"/>
              <a:t>– t</a:t>
            </a:r>
            <a:r>
              <a:rPr lang="en-US" dirty="0"/>
              <a:t>his slide shows that your solution has traction and is gaining momentum. Demonstrating growth and milestones builds confidence in your business potential. Including testimonials adds authenticity.</a:t>
            </a:r>
          </a:p>
        </p:txBody>
      </p:sp>
      <p:sp>
        <p:nvSpPr>
          <p:cNvPr id="4" name="Symbol zastępczy numeru slajdu 3">
            <a:extLst>
              <a:ext uri="{FF2B5EF4-FFF2-40B4-BE49-F238E27FC236}">
                <a16:creationId xmlns:a16="http://schemas.microsoft.com/office/drawing/2014/main" id="{68FF0061-E6D0-B654-316A-34285F0D8DAF}"/>
              </a:ext>
            </a:extLst>
          </p:cNvPr>
          <p:cNvSpPr>
            <a:spLocks noGrp="1"/>
          </p:cNvSpPr>
          <p:nvPr>
            <p:ph type="sldNum" sz="quarter" idx="5"/>
          </p:nvPr>
        </p:nvSpPr>
        <p:spPr/>
        <p:txBody>
          <a:bodyPr/>
          <a:lstStyle/>
          <a:p>
            <a:fld id="{592968D3-3A2D-4084-9BDD-8E30AA87E296}" type="slidenum">
              <a:rPr lang="pl-PL" smtClean="0"/>
              <a:t>9</a:t>
            </a:fld>
            <a:endParaRPr lang="pl-PL"/>
          </a:p>
        </p:txBody>
      </p:sp>
    </p:spTree>
    <p:extLst>
      <p:ext uri="{BB962C8B-B14F-4D97-AF65-F5344CB8AC3E}">
        <p14:creationId xmlns:p14="http://schemas.microsoft.com/office/powerpoint/2010/main" val="62377943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Slajd tytuł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13514CE5-283F-92BC-9C75-3D7A4A332341}"/>
              </a:ext>
            </a:extLst>
          </p:cNvPr>
          <p:cNvSpPr>
            <a:spLocks noGrp="1"/>
          </p:cNvSpPr>
          <p:nvPr>
            <p:ph type="ctrTitle"/>
          </p:nvPr>
        </p:nvSpPr>
        <p:spPr>
          <a:xfrm>
            <a:off x="1524000" y="1122363"/>
            <a:ext cx="9144000" cy="2387600"/>
          </a:xfrm>
        </p:spPr>
        <p:txBody>
          <a:bodyPr anchor="b"/>
          <a:lstStyle>
            <a:lvl1pPr algn="ctr">
              <a:defRPr sz="6000"/>
            </a:lvl1pPr>
          </a:lstStyle>
          <a:p>
            <a:r>
              <a:rPr lang="pl-PL"/>
              <a:t>Kliknij, aby edytować styl</a:t>
            </a:r>
          </a:p>
        </p:txBody>
      </p:sp>
      <p:sp>
        <p:nvSpPr>
          <p:cNvPr id="3" name="Podtytuł 2">
            <a:extLst>
              <a:ext uri="{FF2B5EF4-FFF2-40B4-BE49-F238E27FC236}">
                <a16:creationId xmlns:a16="http://schemas.microsoft.com/office/drawing/2014/main" id="{33A91328-AC6B-2ECE-DDCC-F59FDB3CEE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pl-PL"/>
              <a:t>Kliknij, aby edytować styl wzorca podtytułu</a:t>
            </a:r>
          </a:p>
        </p:txBody>
      </p:sp>
      <p:sp>
        <p:nvSpPr>
          <p:cNvPr id="4" name="Symbol zastępczy daty 3">
            <a:extLst>
              <a:ext uri="{FF2B5EF4-FFF2-40B4-BE49-F238E27FC236}">
                <a16:creationId xmlns:a16="http://schemas.microsoft.com/office/drawing/2014/main" id="{2F4CB4D1-1D4C-E1B5-A867-555449B91040}"/>
              </a:ext>
            </a:extLst>
          </p:cNvPr>
          <p:cNvSpPr>
            <a:spLocks noGrp="1"/>
          </p:cNvSpPr>
          <p:nvPr>
            <p:ph type="dt" sz="half" idx="10"/>
          </p:nvPr>
        </p:nvSpPr>
        <p:spPr/>
        <p:txBody>
          <a:bodyPr/>
          <a:lstStyle/>
          <a:p>
            <a:fld id="{A5324793-0C45-4DFB-A446-008036194D3F}" type="datetimeFigureOut">
              <a:rPr lang="pl-PL" smtClean="0"/>
              <a:t>23.04.2025</a:t>
            </a:fld>
            <a:endParaRPr lang="pl-PL"/>
          </a:p>
        </p:txBody>
      </p:sp>
      <p:sp>
        <p:nvSpPr>
          <p:cNvPr id="5" name="Symbol zastępczy stopki 4">
            <a:extLst>
              <a:ext uri="{FF2B5EF4-FFF2-40B4-BE49-F238E27FC236}">
                <a16:creationId xmlns:a16="http://schemas.microsoft.com/office/drawing/2014/main" id="{ED0E0E31-9280-EA81-305F-81E6FFCE270F}"/>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5E3926B7-1D18-E8CB-9F88-F224F43201CB}"/>
              </a:ext>
            </a:extLst>
          </p:cNvPr>
          <p:cNvSpPr>
            <a:spLocks noGrp="1"/>
          </p:cNvSpPr>
          <p:nvPr>
            <p:ph type="sldNum" sz="quarter" idx="12"/>
          </p:nvPr>
        </p:nvSpPr>
        <p:spPr/>
        <p:txBody>
          <a:bodyPr/>
          <a:lstStyle/>
          <a:p>
            <a:fld id="{4AA14029-7897-44EA-BA15-00B5C63A76C8}" type="slidenum">
              <a:rPr lang="pl-PL" smtClean="0"/>
              <a:t>‹#›</a:t>
            </a:fld>
            <a:endParaRPr lang="pl-PL"/>
          </a:p>
        </p:txBody>
      </p:sp>
    </p:spTree>
    <p:extLst>
      <p:ext uri="{BB962C8B-B14F-4D97-AF65-F5344CB8AC3E}">
        <p14:creationId xmlns:p14="http://schemas.microsoft.com/office/powerpoint/2010/main" val="8605839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ytuł i tekst pionowy">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BB5E334-6EF8-AA33-5266-68C9C7E864AF}"/>
              </a:ext>
            </a:extLst>
          </p:cNvPr>
          <p:cNvSpPr>
            <a:spLocks noGrp="1"/>
          </p:cNvSpPr>
          <p:nvPr>
            <p:ph type="title"/>
          </p:nvPr>
        </p:nvSpPr>
        <p:spPr/>
        <p:txBody>
          <a:bodyPr/>
          <a:lstStyle/>
          <a:p>
            <a:r>
              <a:rPr lang="pl-PL"/>
              <a:t>Kliknij, aby edytować styl</a:t>
            </a:r>
          </a:p>
        </p:txBody>
      </p:sp>
      <p:sp>
        <p:nvSpPr>
          <p:cNvPr id="3" name="Symbol zastępczy tytułu pionowego 2">
            <a:extLst>
              <a:ext uri="{FF2B5EF4-FFF2-40B4-BE49-F238E27FC236}">
                <a16:creationId xmlns:a16="http://schemas.microsoft.com/office/drawing/2014/main" id="{EE5E0F46-9D24-4D95-AE15-422AA5CDD66B}"/>
              </a:ext>
            </a:extLst>
          </p:cNvPr>
          <p:cNvSpPr>
            <a:spLocks noGrp="1"/>
          </p:cNvSpPr>
          <p:nvPr>
            <p:ph type="body" orient="vert" idx="1"/>
          </p:nvPr>
        </p:nvSpPr>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5B2EADCF-C82C-F628-616F-523BE09077CF}"/>
              </a:ext>
            </a:extLst>
          </p:cNvPr>
          <p:cNvSpPr>
            <a:spLocks noGrp="1"/>
          </p:cNvSpPr>
          <p:nvPr>
            <p:ph type="dt" sz="half" idx="10"/>
          </p:nvPr>
        </p:nvSpPr>
        <p:spPr/>
        <p:txBody>
          <a:bodyPr/>
          <a:lstStyle/>
          <a:p>
            <a:fld id="{A5324793-0C45-4DFB-A446-008036194D3F}" type="datetimeFigureOut">
              <a:rPr lang="pl-PL" smtClean="0"/>
              <a:t>23.04.2025</a:t>
            </a:fld>
            <a:endParaRPr lang="pl-PL"/>
          </a:p>
        </p:txBody>
      </p:sp>
      <p:sp>
        <p:nvSpPr>
          <p:cNvPr id="5" name="Symbol zastępczy stopki 4">
            <a:extLst>
              <a:ext uri="{FF2B5EF4-FFF2-40B4-BE49-F238E27FC236}">
                <a16:creationId xmlns:a16="http://schemas.microsoft.com/office/drawing/2014/main" id="{ACB3E5B3-699C-8220-8037-B0199C9B7813}"/>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41097F8D-20BF-F2E1-4C33-569BF3F1279B}"/>
              </a:ext>
            </a:extLst>
          </p:cNvPr>
          <p:cNvSpPr>
            <a:spLocks noGrp="1"/>
          </p:cNvSpPr>
          <p:nvPr>
            <p:ph type="sldNum" sz="quarter" idx="12"/>
          </p:nvPr>
        </p:nvSpPr>
        <p:spPr/>
        <p:txBody>
          <a:bodyPr/>
          <a:lstStyle/>
          <a:p>
            <a:fld id="{4AA14029-7897-44EA-BA15-00B5C63A76C8}" type="slidenum">
              <a:rPr lang="pl-PL" smtClean="0"/>
              <a:t>‹#›</a:t>
            </a:fld>
            <a:endParaRPr lang="pl-PL"/>
          </a:p>
        </p:txBody>
      </p:sp>
    </p:spTree>
    <p:extLst>
      <p:ext uri="{BB962C8B-B14F-4D97-AF65-F5344CB8AC3E}">
        <p14:creationId xmlns:p14="http://schemas.microsoft.com/office/powerpoint/2010/main" val="144277001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ytuł pionowy i tekst">
    <p:spTree>
      <p:nvGrpSpPr>
        <p:cNvPr id="1" name=""/>
        <p:cNvGrpSpPr/>
        <p:nvPr/>
      </p:nvGrpSpPr>
      <p:grpSpPr>
        <a:xfrm>
          <a:off x="0" y="0"/>
          <a:ext cx="0" cy="0"/>
          <a:chOff x="0" y="0"/>
          <a:chExt cx="0" cy="0"/>
        </a:xfrm>
      </p:grpSpPr>
      <p:sp>
        <p:nvSpPr>
          <p:cNvPr id="2" name="Tytuł pionowy 1">
            <a:extLst>
              <a:ext uri="{FF2B5EF4-FFF2-40B4-BE49-F238E27FC236}">
                <a16:creationId xmlns:a16="http://schemas.microsoft.com/office/drawing/2014/main" id="{3FC52A7E-F394-03DD-E89C-648BB1010410}"/>
              </a:ext>
            </a:extLst>
          </p:cNvPr>
          <p:cNvSpPr>
            <a:spLocks noGrp="1"/>
          </p:cNvSpPr>
          <p:nvPr>
            <p:ph type="title" orient="vert"/>
          </p:nvPr>
        </p:nvSpPr>
        <p:spPr>
          <a:xfrm>
            <a:off x="8724900" y="365125"/>
            <a:ext cx="2628900" cy="5811838"/>
          </a:xfrm>
        </p:spPr>
        <p:txBody>
          <a:bodyPr vert="eaVert"/>
          <a:lstStyle/>
          <a:p>
            <a:r>
              <a:rPr lang="pl-PL"/>
              <a:t>Kliknij, aby edytować styl</a:t>
            </a:r>
          </a:p>
        </p:txBody>
      </p:sp>
      <p:sp>
        <p:nvSpPr>
          <p:cNvPr id="3" name="Symbol zastępczy tytułu pionowego 2">
            <a:extLst>
              <a:ext uri="{FF2B5EF4-FFF2-40B4-BE49-F238E27FC236}">
                <a16:creationId xmlns:a16="http://schemas.microsoft.com/office/drawing/2014/main" id="{EE847BA9-E316-95B2-705C-5C2BEA4B94D6}"/>
              </a:ext>
            </a:extLst>
          </p:cNvPr>
          <p:cNvSpPr>
            <a:spLocks noGrp="1"/>
          </p:cNvSpPr>
          <p:nvPr>
            <p:ph type="body" orient="vert" idx="1"/>
          </p:nvPr>
        </p:nvSpPr>
        <p:spPr>
          <a:xfrm>
            <a:off x="838200" y="365125"/>
            <a:ext cx="7734300" cy="5811838"/>
          </a:xfrm>
        </p:spPr>
        <p:txBody>
          <a:bodyPr vert="eaVert"/>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65350BB3-B0E9-15FE-3203-3C7D852FFE23}"/>
              </a:ext>
            </a:extLst>
          </p:cNvPr>
          <p:cNvSpPr>
            <a:spLocks noGrp="1"/>
          </p:cNvSpPr>
          <p:nvPr>
            <p:ph type="dt" sz="half" idx="10"/>
          </p:nvPr>
        </p:nvSpPr>
        <p:spPr/>
        <p:txBody>
          <a:bodyPr/>
          <a:lstStyle/>
          <a:p>
            <a:fld id="{A5324793-0C45-4DFB-A446-008036194D3F}" type="datetimeFigureOut">
              <a:rPr lang="pl-PL" smtClean="0"/>
              <a:t>23.04.2025</a:t>
            </a:fld>
            <a:endParaRPr lang="pl-PL"/>
          </a:p>
        </p:txBody>
      </p:sp>
      <p:sp>
        <p:nvSpPr>
          <p:cNvPr id="5" name="Symbol zastępczy stopki 4">
            <a:extLst>
              <a:ext uri="{FF2B5EF4-FFF2-40B4-BE49-F238E27FC236}">
                <a16:creationId xmlns:a16="http://schemas.microsoft.com/office/drawing/2014/main" id="{D6CD02D2-0054-0156-59C5-28FBE4D1FCCF}"/>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0CB58854-4B9F-6732-50A6-6DF89562DD31}"/>
              </a:ext>
            </a:extLst>
          </p:cNvPr>
          <p:cNvSpPr>
            <a:spLocks noGrp="1"/>
          </p:cNvSpPr>
          <p:nvPr>
            <p:ph type="sldNum" sz="quarter" idx="12"/>
          </p:nvPr>
        </p:nvSpPr>
        <p:spPr/>
        <p:txBody>
          <a:bodyPr/>
          <a:lstStyle/>
          <a:p>
            <a:fld id="{4AA14029-7897-44EA-BA15-00B5C63A76C8}" type="slidenum">
              <a:rPr lang="pl-PL" smtClean="0"/>
              <a:t>‹#›</a:t>
            </a:fld>
            <a:endParaRPr lang="pl-PL"/>
          </a:p>
        </p:txBody>
      </p:sp>
    </p:spTree>
    <p:extLst>
      <p:ext uri="{BB962C8B-B14F-4D97-AF65-F5344CB8AC3E}">
        <p14:creationId xmlns:p14="http://schemas.microsoft.com/office/powerpoint/2010/main" val="13379759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ytuł i zawartość">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C3303346-C603-46D2-880F-495EA19DB526}"/>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442C5A71-7D81-BE0A-DB01-759C65994813}"/>
              </a:ext>
            </a:extLst>
          </p:cNvPr>
          <p:cNvSpPr>
            <a:spLocks noGrp="1"/>
          </p:cNvSpPr>
          <p:nvPr>
            <p:ph idx="1"/>
          </p:nvPr>
        </p:nvSpPr>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A2F7157E-5A9F-CA23-4F19-5C2797CD34AF}"/>
              </a:ext>
            </a:extLst>
          </p:cNvPr>
          <p:cNvSpPr>
            <a:spLocks noGrp="1"/>
          </p:cNvSpPr>
          <p:nvPr>
            <p:ph type="dt" sz="half" idx="10"/>
          </p:nvPr>
        </p:nvSpPr>
        <p:spPr/>
        <p:txBody>
          <a:bodyPr/>
          <a:lstStyle/>
          <a:p>
            <a:fld id="{A5324793-0C45-4DFB-A446-008036194D3F}" type="datetimeFigureOut">
              <a:rPr lang="pl-PL" smtClean="0"/>
              <a:t>23.04.2025</a:t>
            </a:fld>
            <a:endParaRPr lang="pl-PL"/>
          </a:p>
        </p:txBody>
      </p:sp>
      <p:sp>
        <p:nvSpPr>
          <p:cNvPr id="5" name="Symbol zastępczy stopki 4">
            <a:extLst>
              <a:ext uri="{FF2B5EF4-FFF2-40B4-BE49-F238E27FC236}">
                <a16:creationId xmlns:a16="http://schemas.microsoft.com/office/drawing/2014/main" id="{E0A0FF8F-AE1D-08A3-7706-C8B6FA377AF2}"/>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81B200E8-6EE0-021E-8418-0CF3DDD609B7}"/>
              </a:ext>
            </a:extLst>
          </p:cNvPr>
          <p:cNvSpPr>
            <a:spLocks noGrp="1"/>
          </p:cNvSpPr>
          <p:nvPr>
            <p:ph type="sldNum" sz="quarter" idx="12"/>
          </p:nvPr>
        </p:nvSpPr>
        <p:spPr/>
        <p:txBody>
          <a:bodyPr/>
          <a:lstStyle/>
          <a:p>
            <a:fld id="{4AA14029-7897-44EA-BA15-00B5C63A76C8}" type="slidenum">
              <a:rPr lang="pl-PL" smtClean="0"/>
              <a:t>‹#›</a:t>
            </a:fld>
            <a:endParaRPr lang="pl-PL"/>
          </a:p>
        </p:txBody>
      </p:sp>
    </p:spTree>
    <p:extLst>
      <p:ext uri="{BB962C8B-B14F-4D97-AF65-F5344CB8AC3E}">
        <p14:creationId xmlns:p14="http://schemas.microsoft.com/office/powerpoint/2010/main" val="43172415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Nagłówek sekcj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EF902D0-D8B4-8569-F2AF-CE8A740345D9}"/>
              </a:ext>
            </a:extLst>
          </p:cNvPr>
          <p:cNvSpPr>
            <a:spLocks noGrp="1"/>
          </p:cNvSpPr>
          <p:nvPr>
            <p:ph type="title"/>
          </p:nvPr>
        </p:nvSpPr>
        <p:spPr>
          <a:xfrm>
            <a:off x="831850" y="1709738"/>
            <a:ext cx="10515600" cy="2852737"/>
          </a:xfrm>
        </p:spPr>
        <p:txBody>
          <a:bodyPr anchor="b"/>
          <a:lstStyle>
            <a:lvl1pPr>
              <a:defRPr sz="6000"/>
            </a:lvl1pPr>
          </a:lstStyle>
          <a:p>
            <a:r>
              <a:rPr lang="pl-PL"/>
              <a:t>Kliknij, aby edytować styl</a:t>
            </a:r>
          </a:p>
        </p:txBody>
      </p:sp>
      <p:sp>
        <p:nvSpPr>
          <p:cNvPr id="3" name="Symbol zastępczy tekstu 2">
            <a:extLst>
              <a:ext uri="{FF2B5EF4-FFF2-40B4-BE49-F238E27FC236}">
                <a16:creationId xmlns:a16="http://schemas.microsoft.com/office/drawing/2014/main" id="{321FAC72-DAFE-E06B-F7BE-D33D2929C952}"/>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pl-PL"/>
              <a:t>Kliknij, aby edytować style wzorca tekstu</a:t>
            </a:r>
          </a:p>
        </p:txBody>
      </p:sp>
      <p:sp>
        <p:nvSpPr>
          <p:cNvPr id="4" name="Symbol zastępczy daty 3">
            <a:extLst>
              <a:ext uri="{FF2B5EF4-FFF2-40B4-BE49-F238E27FC236}">
                <a16:creationId xmlns:a16="http://schemas.microsoft.com/office/drawing/2014/main" id="{998AF0F4-8FA7-382A-506F-755D3166B78A}"/>
              </a:ext>
            </a:extLst>
          </p:cNvPr>
          <p:cNvSpPr>
            <a:spLocks noGrp="1"/>
          </p:cNvSpPr>
          <p:nvPr>
            <p:ph type="dt" sz="half" idx="10"/>
          </p:nvPr>
        </p:nvSpPr>
        <p:spPr/>
        <p:txBody>
          <a:bodyPr/>
          <a:lstStyle/>
          <a:p>
            <a:fld id="{A5324793-0C45-4DFB-A446-008036194D3F}" type="datetimeFigureOut">
              <a:rPr lang="pl-PL" smtClean="0"/>
              <a:t>23.04.2025</a:t>
            </a:fld>
            <a:endParaRPr lang="pl-PL"/>
          </a:p>
        </p:txBody>
      </p:sp>
      <p:sp>
        <p:nvSpPr>
          <p:cNvPr id="5" name="Symbol zastępczy stopki 4">
            <a:extLst>
              <a:ext uri="{FF2B5EF4-FFF2-40B4-BE49-F238E27FC236}">
                <a16:creationId xmlns:a16="http://schemas.microsoft.com/office/drawing/2014/main" id="{D2D539FF-7B6B-90FB-A3AE-6D608EE518DB}"/>
              </a:ext>
            </a:extLst>
          </p:cNvPr>
          <p:cNvSpPr>
            <a:spLocks noGrp="1"/>
          </p:cNvSpPr>
          <p:nvPr>
            <p:ph type="ftr" sz="quarter" idx="11"/>
          </p:nvPr>
        </p:nvSpPr>
        <p:spPr/>
        <p:txBody>
          <a:bodyPr/>
          <a:lstStyle/>
          <a:p>
            <a:endParaRPr lang="pl-PL"/>
          </a:p>
        </p:txBody>
      </p:sp>
      <p:sp>
        <p:nvSpPr>
          <p:cNvPr id="6" name="Symbol zastępczy numeru slajdu 5">
            <a:extLst>
              <a:ext uri="{FF2B5EF4-FFF2-40B4-BE49-F238E27FC236}">
                <a16:creationId xmlns:a16="http://schemas.microsoft.com/office/drawing/2014/main" id="{FC9AD605-4196-8210-E32A-7975921EF452}"/>
              </a:ext>
            </a:extLst>
          </p:cNvPr>
          <p:cNvSpPr>
            <a:spLocks noGrp="1"/>
          </p:cNvSpPr>
          <p:nvPr>
            <p:ph type="sldNum" sz="quarter" idx="12"/>
          </p:nvPr>
        </p:nvSpPr>
        <p:spPr/>
        <p:txBody>
          <a:bodyPr/>
          <a:lstStyle/>
          <a:p>
            <a:fld id="{4AA14029-7897-44EA-BA15-00B5C63A76C8}" type="slidenum">
              <a:rPr lang="pl-PL" smtClean="0"/>
              <a:t>‹#›</a:t>
            </a:fld>
            <a:endParaRPr lang="pl-PL"/>
          </a:p>
        </p:txBody>
      </p:sp>
    </p:spTree>
    <p:extLst>
      <p:ext uri="{BB962C8B-B14F-4D97-AF65-F5344CB8AC3E}">
        <p14:creationId xmlns:p14="http://schemas.microsoft.com/office/powerpoint/2010/main" val="373303059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wa elementy zawartości">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20027F47-17AE-5524-BF19-4DF983CD329E}"/>
              </a:ext>
            </a:extLst>
          </p:cNvPr>
          <p:cNvSpPr>
            <a:spLocks noGrp="1"/>
          </p:cNvSpPr>
          <p:nvPr>
            <p:ph type="title"/>
          </p:nvPr>
        </p:nvSpPr>
        <p:spPr/>
        <p:txBody>
          <a:bodyPr/>
          <a:lstStyle/>
          <a:p>
            <a:r>
              <a:rPr lang="pl-PL"/>
              <a:t>Kliknij, aby edytować styl</a:t>
            </a:r>
          </a:p>
        </p:txBody>
      </p:sp>
      <p:sp>
        <p:nvSpPr>
          <p:cNvPr id="3" name="Symbol zastępczy zawartości 2">
            <a:extLst>
              <a:ext uri="{FF2B5EF4-FFF2-40B4-BE49-F238E27FC236}">
                <a16:creationId xmlns:a16="http://schemas.microsoft.com/office/drawing/2014/main" id="{FE7F7C8C-CDF4-98F2-B2D3-ED76A769D0C7}"/>
              </a:ext>
            </a:extLst>
          </p:cNvPr>
          <p:cNvSpPr>
            <a:spLocks noGrp="1"/>
          </p:cNvSpPr>
          <p:nvPr>
            <p:ph sz="half" idx="1"/>
          </p:nvPr>
        </p:nvSpPr>
        <p:spPr>
          <a:xfrm>
            <a:off x="838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zawartości 3">
            <a:extLst>
              <a:ext uri="{FF2B5EF4-FFF2-40B4-BE49-F238E27FC236}">
                <a16:creationId xmlns:a16="http://schemas.microsoft.com/office/drawing/2014/main" id="{3AF1CD1C-7187-83AB-73A3-EE10DB93FC52}"/>
              </a:ext>
            </a:extLst>
          </p:cNvPr>
          <p:cNvSpPr>
            <a:spLocks noGrp="1"/>
          </p:cNvSpPr>
          <p:nvPr>
            <p:ph sz="half" idx="2"/>
          </p:nvPr>
        </p:nvSpPr>
        <p:spPr>
          <a:xfrm>
            <a:off x="6172200" y="1825625"/>
            <a:ext cx="5181600" cy="435133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daty 4">
            <a:extLst>
              <a:ext uri="{FF2B5EF4-FFF2-40B4-BE49-F238E27FC236}">
                <a16:creationId xmlns:a16="http://schemas.microsoft.com/office/drawing/2014/main" id="{AE366904-3075-AACA-DC38-AAC97B11C5F8}"/>
              </a:ext>
            </a:extLst>
          </p:cNvPr>
          <p:cNvSpPr>
            <a:spLocks noGrp="1"/>
          </p:cNvSpPr>
          <p:nvPr>
            <p:ph type="dt" sz="half" idx="10"/>
          </p:nvPr>
        </p:nvSpPr>
        <p:spPr/>
        <p:txBody>
          <a:bodyPr/>
          <a:lstStyle/>
          <a:p>
            <a:fld id="{A5324793-0C45-4DFB-A446-008036194D3F}" type="datetimeFigureOut">
              <a:rPr lang="pl-PL" smtClean="0"/>
              <a:t>23.04.2025</a:t>
            </a:fld>
            <a:endParaRPr lang="pl-PL"/>
          </a:p>
        </p:txBody>
      </p:sp>
      <p:sp>
        <p:nvSpPr>
          <p:cNvPr id="6" name="Symbol zastępczy stopki 5">
            <a:extLst>
              <a:ext uri="{FF2B5EF4-FFF2-40B4-BE49-F238E27FC236}">
                <a16:creationId xmlns:a16="http://schemas.microsoft.com/office/drawing/2014/main" id="{B5B5E9B2-4253-0B13-5003-6549A13326C1}"/>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7BC2E7B5-17C1-942D-F91B-F1E3A1A77A2B}"/>
              </a:ext>
            </a:extLst>
          </p:cNvPr>
          <p:cNvSpPr>
            <a:spLocks noGrp="1"/>
          </p:cNvSpPr>
          <p:nvPr>
            <p:ph type="sldNum" sz="quarter" idx="12"/>
          </p:nvPr>
        </p:nvSpPr>
        <p:spPr/>
        <p:txBody>
          <a:bodyPr/>
          <a:lstStyle/>
          <a:p>
            <a:fld id="{4AA14029-7897-44EA-BA15-00B5C63A76C8}" type="slidenum">
              <a:rPr lang="pl-PL" smtClean="0"/>
              <a:t>‹#›</a:t>
            </a:fld>
            <a:endParaRPr lang="pl-PL"/>
          </a:p>
        </p:txBody>
      </p:sp>
    </p:spTree>
    <p:extLst>
      <p:ext uri="{BB962C8B-B14F-4D97-AF65-F5344CB8AC3E}">
        <p14:creationId xmlns:p14="http://schemas.microsoft.com/office/powerpoint/2010/main" val="4716084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ównanie">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45FF725E-FAA4-61EC-461B-8D93B9567124}"/>
              </a:ext>
            </a:extLst>
          </p:cNvPr>
          <p:cNvSpPr>
            <a:spLocks noGrp="1"/>
          </p:cNvSpPr>
          <p:nvPr>
            <p:ph type="title"/>
          </p:nvPr>
        </p:nvSpPr>
        <p:spPr>
          <a:xfrm>
            <a:off x="839788" y="365125"/>
            <a:ext cx="10515600" cy="1325563"/>
          </a:xfrm>
        </p:spPr>
        <p:txBody>
          <a:bodyPr/>
          <a:lstStyle/>
          <a:p>
            <a:r>
              <a:rPr lang="pl-PL"/>
              <a:t>Kliknij, aby edytować styl</a:t>
            </a:r>
          </a:p>
        </p:txBody>
      </p:sp>
      <p:sp>
        <p:nvSpPr>
          <p:cNvPr id="3" name="Symbol zastępczy tekstu 2">
            <a:extLst>
              <a:ext uri="{FF2B5EF4-FFF2-40B4-BE49-F238E27FC236}">
                <a16:creationId xmlns:a16="http://schemas.microsoft.com/office/drawing/2014/main" id="{ED944BE6-A5B6-3F5E-9EA0-1F8930EBCB1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4" name="Symbol zastępczy zawartości 3">
            <a:extLst>
              <a:ext uri="{FF2B5EF4-FFF2-40B4-BE49-F238E27FC236}">
                <a16:creationId xmlns:a16="http://schemas.microsoft.com/office/drawing/2014/main" id="{AA70B1A0-8A58-97CC-6F69-F0F967ACD2A3}"/>
              </a:ext>
            </a:extLst>
          </p:cNvPr>
          <p:cNvSpPr>
            <a:spLocks noGrp="1"/>
          </p:cNvSpPr>
          <p:nvPr>
            <p:ph sz="half" idx="2"/>
          </p:nvPr>
        </p:nvSpPr>
        <p:spPr>
          <a:xfrm>
            <a:off x="839788" y="2505075"/>
            <a:ext cx="5157787"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5" name="Symbol zastępczy tekstu 4">
            <a:extLst>
              <a:ext uri="{FF2B5EF4-FFF2-40B4-BE49-F238E27FC236}">
                <a16:creationId xmlns:a16="http://schemas.microsoft.com/office/drawing/2014/main" id="{E2C8DA2A-61EC-CC98-644D-AAE693B60D2C}"/>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pl-PL"/>
              <a:t>Kliknij, aby edytować style wzorca tekstu</a:t>
            </a:r>
          </a:p>
        </p:txBody>
      </p:sp>
      <p:sp>
        <p:nvSpPr>
          <p:cNvPr id="6" name="Symbol zastępczy zawartości 5">
            <a:extLst>
              <a:ext uri="{FF2B5EF4-FFF2-40B4-BE49-F238E27FC236}">
                <a16:creationId xmlns:a16="http://schemas.microsoft.com/office/drawing/2014/main" id="{51E67E1C-E3C7-F887-1E49-70630ECFE272}"/>
              </a:ext>
            </a:extLst>
          </p:cNvPr>
          <p:cNvSpPr>
            <a:spLocks noGrp="1"/>
          </p:cNvSpPr>
          <p:nvPr>
            <p:ph sz="quarter" idx="4"/>
          </p:nvPr>
        </p:nvSpPr>
        <p:spPr>
          <a:xfrm>
            <a:off x="6172200" y="2505075"/>
            <a:ext cx="5183188" cy="3684588"/>
          </a:xfrm>
        </p:spPr>
        <p:txBody>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7" name="Symbol zastępczy daty 6">
            <a:extLst>
              <a:ext uri="{FF2B5EF4-FFF2-40B4-BE49-F238E27FC236}">
                <a16:creationId xmlns:a16="http://schemas.microsoft.com/office/drawing/2014/main" id="{5AFD1389-0F4B-8976-E0B2-DE9C248BE4EE}"/>
              </a:ext>
            </a:extLst>
          </p:cNvPr>
          <p:cNvSpPr>
            <a:spLocks noGrp="1"/>
          </p:cNvSpPr>
          <p:nvPr>
            <p:ph type="dt" sz="half" idx="10"/>
          </p:nvPr>
        </p:nvSpPr>
        <p:spPr/>
        <p:txBody>
          <a:bodyPr/>
          <a:lstStyle/>
          <a:p>
            <a:fld id="{A5324793-0C45-4DFB-A446-008036194D3F}" type="datetimeFigureOut">
              <a:rPr lang="pl-PL" smtClean="0"/>
              <a:t>23.04.2025</a:t>
            </a:fld>
            <a:endParaRPr lang="pl-PL"/>
          </a:p>
        </p:txBody>
      </p:sp>
      <p:sp>
        <p:nvSpPr>
          <p:cNvPr id="8" name="Symbol zastępczy stopki 7">
            <a:extLst>
              <a:ext uri="{FF2B5EF4-FFF2-40B4-BE49-F238E27FC236}">
                <a16:creationId xmlns:a16="http://schemas.microsoft.com/office/drawing/2014/main" id="{914E3CBD-385D-E6B4-1D65-CA4C1BDBE70B}"/>
              </a:ext>
            </a:extLst>
          </p:cNvPr>
          <p:cNvSpPr>
            <a:spLocks noGrp="1"/>
          </p:cNvSpPr>
          <p:nvPr>
            <p:ph type="ftr" sz="quarter" idx="11"/>
          </p:nvPr>
        </p:nvSpPr>
        <p:spPr/>
        <p:txBody>
          <a:bodyPr/>
          <a:lstStyle/>
          <a:p>
            <a:endParaRPr lang="pl-PL"/>
          </a:p>
        </p:txBody>
      </p:sp>
      <p:sp>
        <p:nvSpPr>
          <p:cNvPr id="9" name="Symbol zastępczy numeru slajdu 8">
            <a:extLst>
              <a:ext uri="{FF2B5EF4-FFF2-40B4-BE49-F238E27FC236}">
                <a16:creationId xmlns:a16="http://schemas.microsoft.com/office/drawing/2014/main" id="{488DDFA7-CE62-2B2D-3CD5-4CC6470DF227}"/>
              </a:ext>
            </a:extLst>
          </p:cNvPr>
          <p:cNvSpPr>
            <a:spLocks noGrp="1"/>
          </p:cNvSpPr>
          <p:nvPr>
            <p:ph type="sldNum" sz="quarter" idx="12"/>
          </p:nvPr>
        </p:nvSpPr>
        <p:spPr/>
        <p:txBody>
          <a:bodyPr/>
          <a:lstStyle/>
          <a:p>
            <a:fld id="{4AA14029-7897-44EA-BA15-00B5C63A76C8}" type="slidenum">
              <a:rPr lang="pl-PL" smtClean="0"/>
              <a:t>‹#›</a:t>
            </a:fld>
            <a:endParaRPr lang="pl-PL"/>
          </a:p>
        </p:txBody>
      </p:sp>
    </p:spTree>
    <p:extLst>
      <p:ext uri="{BB962C8B-B14F-4D97-AF65-F5344CB8AC3E}">
        <p14:creationId xmlns:p14="http://schemas.microsoft.com/office/powerpoint/2010/main" val="1285842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ylko tytuł">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C3DA32C-08A6-90B8-12B5-74360F0B1A0B}"/>
              </a:ext>
            </a:extLst>
          </p:cNvPr>
          <p:cNvSpPr>
            <a:spLocks noGrp="1"/>
          </p:cNvSpPr>
          <p:nvPr>
            <p:ph type="title"/>
          </p:nvPr>
        </p:nvSpPr>
        <p:spPr/>
        <p:txBody>
          <a:bodyPr/>
          <a:lstStyle/>
          <a:p>
            <a:r>
              <a:rPr lang="pl-PL"/>
              <a:t>Kliknij, aby edytować styl</a:t>
            </a:r>
          </a:p>
        </p:txBody>
      </p:sp>
      <p:sp>
        <p:nvSpPr>
          <p:cNvPr id="3" name="Symbol zastępczy daty 2">
            <a:extLst>
              <a:ext uri="{FF2B5EF4-FFF2-40B4-BE49-F238E27FC236}">
                <a16:creationId xmlns:a16="http://schemas.microsoft.com/office/drawing/2014/main" id="{0C156D25-0DA1-C332-0116-EDB7D751785B}"/>
              </a:ext>
            </a:extLst>
          </p:cNvPr>
          <p:cNvSpPr>
            <a:spLocks noGrp="1"/>
          </p:cNvSpPr>
          <p:nvPr>
            <p:ph type="dt" sz="half" idx="10"/>
          </p:nvPr>
        </p:nvSpPr>
        <p:spPr/>
        <p:txBody>
          <a:bodyPr/>
          <a:lstStyle/>
          <a:p>
            <a:fld id="{A5324793-0C45-4DFB-A446-008036194D3F}" type="datetimeFigureOut">
              <a:rPr lang="pl-PL" smtClean="0"/>
              <a:t>23.04.2025</a:t>
            </a:fld>
            <a:endParaRPr lang="pl-PL"/>
          </a:p>
        </p:txBody>
      </p:sp>
      <p:sp>
        <p:nvSpPr>
          <p:cNvPr id="4" name="Symbol zastępczy stopki 3">
            <a:extLst>
              <a:ext uri="{FF2B5EF4-FFF2-40B4-BE49-F238E27FC236}">
                <a16:creationId xmlns:a16="http://schemas.microsoft.com/office/drawing/2014/main" id="{084D85BD-9515-741E-3EB0-5E9BF37DA076}"/>
              </a:ext>
            </a:extLst>
          </p:cNvPr>
          <p:cNvSpPr>
            <a:spLocks noGrp="1"/>
          </p:cNvSpPr>
          <p:nvPr>
            <p:ph type="ftr" sz="quarter" idx="11"/>
          </p:nvPr>
        </p:nvSpPr>
        <p:spPr/>
        <p:txBody>
          <a:bodyPr/>
          <a:lstStyle/>
          <a:p>
            <a:endParaRPr lang="pl-PL"/>
          </a:p>
        </p:txBody>
      </p:sp>
      <p:sp>
        <p:nvSpPr>
          <p:cNvPr id="5" name="Symbol zastępczy numeru slajdu 4">
            <a:extLst>
              <a:ext uri="{FF2B5EF4-FFF2-40B4-BE49-F238E27FC236}">
                <a16:creationId xmlns:a16="http://schemas.microsoft.com/office/drawing/2014/main" id="{96A73AA8-0B2E-9985-2AF2-E7ED511F1E9D}"/>
              </a:ext>
            </a:extLst>
          </p:cNvPr>
          <p:cNvSpPr>
            <a:spLocks noGrp="1"/>
          </p:cNvSpPr>
          <p:nvPr>
            <p:ph type="sldNum" sz="quarter" idx="12"/>
          </p:nvPr>
        </p:nvSpPr>
        <p:spPr/>
        <p:txBody>
          <a:bodyPr/>
          <a:lstStyle/>
          <a:p>
            <a:fld id="{4AA14029-7897-44EA-BA15-00B5C63A76C8}" type="slidenum">
              <a:rPr lang="pl-PL" smtClean="0"/>
              <a:t>‹#›</a:t>
            </a:fld>
            <a:endParaRPr lang="pl-PL"/>
          </a:p>
        </p:txBody>
      </p:sp>
    </p:spTree>
    <p:extLst>
      <p:ext uri="{BB962C8B-B14F-4D97-AF65-F5344CB8AC3E}">
        <p14:creationId xmlns:p14="http://schemas.microsoft.com/office/powerpoint/2010/main" val="166298166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usty">
    <p:spTree>
      <p:nvGrpSpPr>
        <p:cNvPr id="1" name=""/>
        <p:cNvGrpSpPr/>
        <p:nvPr/>
      </p:nvGrpSpPr>
      <p:grpSpPr>
        <a:xfrm>
          <a:off x="0" y="0"/>
          <a:ext cx="0" cy="0"/>
          <a:chOff x="0" y="0"/>
          <a:chExt cx="0" cy="0"/>
        </a:xfrm>
      </p:grpSpPr>
      <p:sp>
        <p:nvSpPr>
          <p:cNvPr id="2" name="Symbol zastępczy daty 1">
            <a:extLst>
              <a:ext uri="{FF2B5EF4-FFF2-40B4-BE49-F238E27FC236}">
                <a16:creationId xmlns:a16="http://schemas.microsoft.com/office/drawing/2014/main" id="{D1ECBFA1-14B2-949F-BB14-865C83648C1C}"/>
              </a:ext>
            </a:extLst>
          </p:cNvPr>
          <p:cNvSpPr>
            <a:spLocks noGrp="1"/>
          </p:cNvSpPr>
          <p:nvPr>
            <p:ph type="dt" sz="half" idx="10"/>
          </p:nvPr>
        </p:nvSpPr>
        <p:spPr/>
        <p:txBody>
          <a:bodyPr/>
          <a:lstStyle/>
          <a:p>
            <a:fld id="{A5324793-0C45-4DFB-A446-008036194D3F}" type="datetimeFigureOut">
              <a:rPr lang="pl-PL" smtClean="0"/>
              <a:t>23.04.2025</a:t>
            </a:fld>
            <a:endParaRPr lang="pl-PL"/>
          </a:p>
        </p:txBody>
      </p:sp>
      <p:sp>
        <p:nvSpPr>
          <p:cNvPr id="3" name="Symbol zastępczy stopki 2">
            <a:extLst>
              <a:ext uri="{FF2B5EF4-FFF2-40B4-BE49-F238E27FC236}">
                <a16:creationId xmlns:a16="http://schemas.microsoft.com/office/drawing/2014/main" id="{1CF10C96-CF5E-E1A2-BB59-A3087039D395}"/>
              </a:ext>
            </a:extLst>
          </p:cNvPr>
          <p:cNvSpPr>
            <a:spLocks noGrp="1"/>
          </p:cNvSpPr>
          <p:nvPr>
            <p:ph type="ftr" sz="quarter" idx="11"/>
          </p:nvPr>
        </p:nvSpPr>
        <p:spPr/>
        <p:txBody>
          <a:bodyPr/>
          <a:lstStyle/>
          <a:p>
            <a:endParaRPr lang="pl-PL"/>
          </a:p>
        </p:txBody>
      </p:sp>
      <p:sp>
        <p:nvSpPr>
          <p:cNvPr id="4" name="Symbol zastępczy numeru slajdu 3">
            <a:extLst>
              <a:ext uri="{FF2B5EF4-FFF2-40B4-BE49-F238E27FC236}">
                <a16:creationId xmlns:a16="http://schemas.microsoft.com/office/drawing/2014/main" id="{44012156-7D47-C3D3-1B88-DA3E285E20B3}"/>
              </a:ext>
            </a:extLst>
          </p:cNvPr>
          <p:cNvSpPr>
            <a:spLocks noGrp="1"/>
          </p:cNvSpPr>
          <p:nvPr>
            <p:ph type="sldNum" sz="quarter" idx="12"/>
          </p:nvPr>
        </p:nvSpPr>
        <p:spPr/>
        <p:txBody>
          <a:bodyPr/>
          <a:lstStyle/>
          <a:p>
            <a:fld id="{4AA14029-7897-44EA-BA15-00B5C63A76C8}" type="slidenum">
              <a:rPr lang="pl-PL" smtClean="0"/>
              <a:t>‹#›</a:t>
            </a:fld>
            <a:endParaRPr lang="pl-PL"/>
          </a:p>
        </p:txBody>
      </p:sp>
    </p:spTree>
    <p:extLst>
      <p:ext uri="{BB962C8B-B14F-4D97-AF65-F5344CB8AC3E}">
        <p14:creationId xmlns:p14="http://schemas.microsoft.com/office/powerpoint/2010/main" val="250333891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Zawartość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FAE5BDA3-BAB4-D5B7-EAEB-35A7C419E1E1}"/>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zawartości 2">
            <a:extLst>
              <a:ext uri="{FF2B5EF4-FFF2-40B4-BE49-F238E27FC236}">
                <a16:creationId xmlns:a16="http://schemas.microsoft.com/office/drawing/2014/main" id="{FB35DC32-C32D-99EC-F0CD-4AA80EA8BCC0}"/>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tekstu 3">
            <a:extLst>
              <a:ext uri="{FF2B5EF4-FFF2-40B4-BE49-F238E27FC236}">
                <a16:creationId xmlns:a16="http://schemas.microsoft.com/office/drawing/2014/main" id="{786DD21E-57AE-D82F-821C-22BD7AEAAFE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5D5EB73A-FDD8-D3FB-E1F2-B853B107E41F}"/>
              </a:ext>
            </a:extLst>
          </p:cNvPr>
          <p:cNvSpPr>
            <a:spLocks noGrp="1"/>
          </p:cNvSpPr>
          <p:nvPr>
            <p:ph type="dt" sz="half" idx="10"/>
          </p:nvPr>
        </p:nvSpPr>
        <p:spPr/>
        <p:txBody>
          <a:bodyPr/>
          <a:lstStyle/>
          <a:p>
            <a:fld id="{A5324793-0C45-4DFB-A446-008036194D3F}" type="datetimeFigureOut">
              <a:rPr lang="pl-PL" smtClean="0"/>
              <a:t>23.04.2025</a:t>
            </a:fld>
            <a:endParaRPr lang="pl-PL"/>
          </a:p>
        </p:txBody>
      </p:sp>
      <p:sp>
        <p:nvSpPr>
          <p:cNvPr id="6" name="Symbol zastępczy stopki 5">
            <a:extLst>
              <a:ext uri="{FF2B5EF4-FFF2-40B4-BE49-F238E27FC236}">
                <a16:creationId xmlns:a16="http://schemas.microsoft.com/office/drawing/2014/main" id="{46C63577-7BDD-76EA-1B18-F56250CFB7E5}"/>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4B10205C-8009-4C7A-F25C-D36A5EC17E23}"/>
              </a:ext>
            </a:extLst>
          </p:cNvPr>
          <p:cNvSpPr>
            <a:spLocks noGrp="1"/>
          </p:cNvSpPr>
          <p:nvPr>
            <p:ph type="sldNum" sz="quarter" idx="12"/>
          </p:nvPr>
        </p:nvSpPr>
        <p:spPr/>
        <p:txBody>
          <a:bodyPr/>
          <a:lstStyle/>
          <a:p>
            <a:fld id="{4AA14029-7897-44EA-BA15-00B5C63A76C8}" type="slidenum">
              <a:rPr lang="pl-PL" smtClean="0"/>
              <a:t>‹#›</a:t>
            </a:fld>
            <a:endParaRPr lang="pl-PL"/>
          </a:p>
        </p:txBody>
      </p:sp>
    </p:spTree>
    <p:extLst>
      <p:ext uri="{BB962C8B-B14F-4D97-AF65-F5344CB8AC3E}">
        <p14:creationId xmlns:p14="http://schemas.microsoft.com/office/powerpoint/2010/main" val="3736937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az z podpisem">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BE48D327-0B36-CA2E-7453-3A26EA9D0827}"/>
              </a:ext>
            </a:extLst>
          </p:cNvPr>
          <p:cNvSpPr>
            <a:spLocks noGrp="1"/>
          </p:cNvSpPr>
          <p:nvPr>
            <p:ph type="title"/>
          </p:nvPr>
        </p:nvSpPr>
        <p:spPr>
          <a:xfrm>
            <a:off x="839788" y="457200"/>
            <a:ext cx="3932237" cy="1600200"/>
          </a:xfrm>
        </p:spPr>
        <p:txBody>
          <a:bodyPr anchor="b"/>
          <a:lstStyle>
            <a:lvl1pPr>
              <a:defRPr sz="3200"/>
            </a:lvl1pPr>
          </a:lstStyle>
          <a:p>
            <a:r>
              <a:rPr lang="pl-PL"/>
              <a:t>Kliknij, aby edytować styl</a:t>
            </a:r>
          </a:p>
        </p:txBody>
      </p:sp>
      <p:sp>
        <p:nvSpPr>
          <p:cNvPr id="3" name="Symbol zastępczy obrazu 2">
            <a:extLst>
              <a:ext uri="{FF2B5EF4-FFF2-40B4-BE49-F238E27FC236}">
                <a16:creationId xmlns:a16="http://schemas.microsoft.com/office/drawing/2014/main" id="{33B2FE25-2B7E-138D-7779-1A33D5A9E810}"/>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pl-PL"/>
          </a:p>
        </p:txBody>
      </p:sp>
      <p:sp>
        <p:nvSpPr>
          <p:cNvPr id="4" name="Symbol zastępczy tekstu 3">
            <a:extLst>
              <a:ext uri="{FF2B5EF4-FFF2-40B4-BE49-F238E27FC236}">
                <a16:creationId xmlns:a16="http://schemas.microsoft.com/office/drawing/2014/main" id="{CB1EB9E9-7652-50C6-AC7D-9305CC48C80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pl-PL"/>
              <a:t>Kliknij, aby edytować style wzorca tekstu</a:t>
            </a:r>
          </a:p>
        </p:txBody>
      </p:sp>
      <p:sp>
        <p:nvSpPr>
          <p:cNvPr id="5" name="Symbol zastępczy daty 4">
            <a:extLst>
              <a:ext uri="{FF2B5EF4-FFF2-40B4-BE49-F238E27FC236}">
                <a16:creationId xmlns:a16="http://schemas.microsoft.com/office/drawing/2014/main" id="{E6029E20-39B4-B756-25A8-B00C118DCC28}"/>
              </a:ext>
            </a:extLst>
          </p:cNvPr>
          <p:cNvSpPr>
            <a:spLocks noGrp="1"/>
          </p:cNvSpPr>
          <p:nvPr>
            <p:ph type="dt" sz="half" idx="10"/>
          </p:nvPr>
        </p:nvSpPr>
        <p:spPr/>
        <p:txBody>
          <a:bodyPr/>
          <a:lstStyle/>
          <a:p>
            <a:fld id="{A5324793-0C45-4DFB-A446-008036194D3F}" type="datetimeFigureOut">
              <a:rPr lang="pl-PL" smtClean="0"/>
              <a:t>23.04.2025</a:t>
            </a:fld>
            <a:endParaRPr lang="pl-PL"/>
          </a:p>
        </p:txBody>
      </p:sp>
      <p:sp>
        <p:nvSpPr>
          <p:cNvPr id="6" name="Symbol zastępczy stopki 5">
            <a:extLst>
              <a:ext uri="{FF2B5EF4-FFF2-40B4-BE49-F238E27FC236}">
                <a16:creationId xmlns:a16="http://schemas.microsoft.com/office/drawing/2014/main" id="{77DB98E4-39DE-4E11-6B40-5AED5E3114A5}"/>
              </a:ext>
            </a:extLst>
          </p:cNvPr>
          <p:cNvSpPr>
            <a:spLocks noGrp="1"/>
          </p:cNvSpPr>
          <p:nvPr>
            <p:ph type="ftr" sz="quarter" idx="11"/>
          </p:nvPr>
        </p:nvSpPr>
        <p:spPr/>
        <p:txBody>
          <a:bodyPr/>
          <a:lstStyle/>
          <a:p>
            <a:endParaRPr lang="pl-PL"/>
          </a:p>
        </p:txBody>
      </p:sp>
      <p:sp>
        <p:nvSpPr>
          <p:cNvPr id="7" name="Symbol zastępczy numeru slajdu 6">
            <a:extLst>
              <a:ext uri="{FF2B5EF4-FFF2-40B4-BE49-F238E27FC236}">
                <a16:creationId xmlns:a16="http://schemas.microsoft.com/office/drawing/2014/main" id="{75F18F3F-C16B-F2F7-4834-69F8C45C6A6B}"/>
              </a:ext>
            </a:extLst>
          </p:cNvPr>
          <p:cNvSpPr>
            <a:spLocks noGrp="1"/>
          </p:cNvSpPr>
          <p:nvPr>
            <p:ph type="sldNum" sz="quarter" idx="12"/>
          </p:nvPr>
        </p:nvSpPr>
        <p:spPr/>
        <p:txBody>
          <a:bodyPr/>
          <a:lstStyle/>
          <a:p>
            <a:fld id="{4AA14029-7897-44EA-BA15-00B5C63A76C8}" type="slidenum">
              <a:rPr lang="pl-PL" smtClean="0"/>
              <a:t>‹#›</a:t>
            </a:fld>
            <a:endParaRPr lang="pl-PL"/>
          </a:p>
        </p:txBody>
      </p:sp>
    </p:spTree>
    <p:extLst>
      <p:ext uri="{BB962C8B-B14F-4D97-AF65-F5344CB8AC3E}">
        <p14:creationId xmlns:p14="http://schemas.microsoft.com/office/powerpoint/2010/main" val="143447224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ymbol zastępczy tytułu 1">
            <a:extLst>
              <a:ext uri="{FF2B5EF4-FFF2-40B4-BE49-F238E27FC236}">
                <a16:creationId xmlns:a16="http://schemas.microsoft.com/office/drawing/2014/main" id="{02F08566-E60C-23EC-D5B2-B9DE881FF47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pl-PL"/>
              <a:t>Kliknij, aby edytować styl</a:t>
            </a:r>
          </a:p>
        </p:txBody>
      </p:sp>
      <p:sp>
        <p:nvSpPr>
          <p:cNvPr id="3" name="Symbol zastępczy tekstu 2">
            <a:extLst>
              <a:ext uri="{FF2B5EF4-FFF2-40B4-BE49-F238E27FC236}">
                <a16:creationId xmlns:a16="http://schemas.microsoft.com/office/drawing/2014/main" id="{12E28B51-8722-A14C-E5E9-1E102C145E75}"/>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pl-PL"/>
              <a:t>Kliknij, aby edytować style wzorca tekstu</a:t>
            </a:r>
          </a:p>
          <a:p>
            <a:pPr lvl="1"/>
            <a:r>
              <a:rPr lang="pl-PL"/>
              <a:t>Drugi poziom</a:t>
            </a:r>
          </a:p>
          <a:p>
            <a:pPr lvl="2"/>
            <a:r>
              <a:rPr lang="pl-PL"/>
              <a:t>Trzeci poziom</a:t>
            </a:r>
          </a:p>
          <a:p>
            <a:pPr lvl="3"/>
            <a:r>
              <a:rPr lang="pl-PL"/>
              <a:t>Czwarty poziom</a:t>
            </a:r>
          </a:p>
          <a:p>
            <a:pPr lvl="4"/>
            <a:r>
              <a:rPr lang="pl-PL"/>
              <a:t>Piąty poziom</a:t>
            </a:r>
          </a:p>
        </p:txBody>
      </p:sp>
      <p:sp>
        <p:nvSpPr>
          <p:cNvPr id="4" name="Symbol zastępczy daty 3">
            <a:extLst>
              <a:ext uri="{FF2B5EF4-FFF2-40B4-BE49-F238E27FC236}">
                <a16:creationId xmlns:a16="http://schemas.microsoft.com/office/drawing/2014/main" id="{1441642C-2EF7-E36F-D822-41AC961587B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324793-0C45-4DFB-A446-008036194D3F}" type="datetimeFigureOut">
              <a:rPr lang="pl-PL" smtClean="0"/>
              <a:t>23.04.2025</a:t>
            </a:fld>
            <a:endParaRPr lang="pl-PL"/>
          </a:p>
        </p:txBody>
      </p:sp>
      <p:sp>
        <p:nvSpPr>
          <p:cNvPr id="5" name="Symbol zastępczy stopki 4">
            <a:extLst>
              <a:ext uri="{FF2B5EF4-FFF2-40B4-BE49-F238E27FC236}">
                <a16:creationId xmlns:a16="http://schemas.microsoft.com/office/drawing/2014/main" id="{5A3DF62F-5413-CD05-2302-222670D1EB3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pl-PL"/>
          </a:p>
        </p:txBody>
      </p:sp>
      <p:sp>
        <p:nvSpPr>
          <p:cNvPr id="6" name="Symbol zastępczy numeru slajdu 5">
            <a:extLst>
              <a:ext uri="{FF2B5EF4-FFF2-40B4-BE49-F238E27FC236}">
                <a16:creationId xmlns:a16="http://schemas.microsoft.com/office/drawing/2014/main" id="{42F68924-53D9-F2DE-800D-84C7913A19C7}"/>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A14029-7897-44EA-BA15-00B5C63A76C8}" type="slidenum">
              <a:rPr lang="pl-PL" smtClean="0"/>
              <a:t>‹#›</a:t>
            </a:fld>
            <a:endParaRPr lang="pl-PL"/>
          </a:p>
        </p:txBody>
      </p:sp>
    </p:spTree>
    <p:extLst>
      <p:ext uri="{BB962C8B-B14F-4D97-AF65-F5344CB8AC3E}">
        <p14:creationId xmlns:p14="http://schemas.microsoft.com/office/powerpoint/2010/main" val="289048770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pl-P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A7F0930E-A110-6A08-A7A4-86846D305B13}"/>
              </a:ext>
            </a:extLst>
          </p:cNvPr>
          <p:cNvSpPr>
            <a:spLocks noGrp="1"/>
          </p:cNvSpPr>
          <p:nvPr>
            <p:ph type="ctrTitle"/>
          </p:nvPr>
        </p:nvSpPr>
        <p:spPr>
          <a:xfrm>
            <a:off x="1524000" y="1024077"/>
            <a:ext cx="9144000" cy="1152245"/>
          </a:xfrm>
        </p:spPr>
        <p:txBody>
          <a:bodyPr>
            <a:normAutofit/>
          </a:bodyPr>
          <a:lstStyle/>
          <a:p>
            <a:r>
              <a:rPr lang="pl-PL" b="1" dirty="0"/>
              <a:t>C</a:t>
            </a:r>
            <a:r>
              <a:rPr lang="en-US" b="1" dirty="0" err="1"/>
              <a:t>ompany</a:t>
            </a:r>
            <a:r>
              <a:rPr lang="en-US" b="1" dirty="0"/>
              <a:t> logo and name</a:t>
            </a:r>
            <a:endParaRPr lang="pl-PL" b="1" dirty="0"/>
          </a:p>
        </p:txBody>
      </p:sp>
      <p:sp>
        <p:nvSpPr>
          <p:cNvPr id="3" name="Podtytuł 2">
            <a:extLst>
              <a:ext uri="{FF2B5EF4-FFF2-40B4-BE49-F238E27FC236}">
                <a16:creationId xmlns:a16="http://schemas.microsoft.com/office/drawing/2014/main" id="{5E0155F9-2566-A29C-7B01-8CA16D3CEF3D}"/>
              </a:ext>
            </a:extLst>
          </p:cNvPr>
          <p:cNvSpPr>
            <a:spLocks noGrp="1"/>
          </p:cNvSpPr>
          <p:nvPr>
            <p:ph type="subTitle" idx="1"/>
          </p:nvPr>
        </p:nvSpPr>
        <p:spPr>
          <a:xfrm>
            <a:off x="4769224" y="5735638"/>
            <a:ext cx="6580095" cy="423116"/>
          </a:xfrm>
        </p:spPr>
        <p:txBody>
          <a:bodyPr/>
          <a:lstStyle/>
          <a:p>
            <a:pPr algn="l"/>
            <a:r>
              <a:rPr lang="en-US" sz="1400" dirty="0"/>
              <a:t>Details</a:t>
            </a:r>
            <a:r>
              <a:rPr lang="pl-PL" sz="1400" dirty="0"/>
              <a:t>:</a:t>
            </a:r>
            <a:r>
              <a:rPr lang="en-US" sz="1400" dirty="0"/>
              <a:t> </a:t>
            </a:r>
            <a:r>
              <a:rPr lang="pl-PL" sz="1400" dirty="0"/>
              <a:t>p</a:t>
            </a:r>
            <a:r>
              <a:rPr lang="en-US" sz="1400" dirty="0" err="1"/>
              <a:t>resenter’s</a:t>
            </a:r>
            <a:r>
              <a:rPr lang="en-US" sz="1400" dirty="0"/>
              <a:t> name, title, and contact information</a:t>
            </a:r>
            <a:r>
              <a:rPr lang="pl-PL" sz="1400" dirty="0"/>
              <a:t>,</a:t>
            </a:r>
            <a:r>
              <a:rPr lang="en-US" sz="1400" dirty="0"/>
              <a:t> date</a:t>
            </a:r>
            <a:r>
              <a:rPr lang="pl-PL" sz="1400" dirty="0"/>
              <a:t>,</a:t>
            </a:r>
            <a:r>
              <a:rPr lang="en-US" sz="1400" dirty="0"/>
              <a:t> event name if applicable</a:t>
            </a:r>
          </a:p>
          <a:p>
            <a:endParaRPr lang="pl-PL" dirty="0"/>
          </a:p>
        </p:txBody>
      </p:sp>
      <p:sp>
        <p:nvSpPr>
          <p:cNvPr id="4" name="Podtytuł 2">
            <a:extLst>
              <a:ext uri="{FF2B5EF4-FFF2-40B4-BE49-F238E27FC236}">
                <a16:creationId xmlns:a16="http://schemas.microsoft.com/office/drawing/2014/main" id="{ADE4609A-15AC-BC65-6DB7-6340BFB1DC1C}"/>
              </a:ext>
            </a:extLst>
          </p:cNvPr>
          <p:cNvSpPr txBox="1">
            <a:spLocks/>
          </p:cNvSpPr>
          <p:nvPr/>
        </p:nvSpPr>
        <p:spPr>
          <a:xfrm>
            <a:off x="1676400" y="3037262"/>
            <a:ext cx="9144000" cy="1655762"/>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r>
              <a:rPr lang="pl-PL" dirty="0"/>
              <a:t>T</a:t>
            </a:r>
            <a:r>
              <a:rPr lang="en-US" dirty="0" err="1"/>
              <a:t>agline</a:t>
            </a:r>
            <a:r>
              <a:rPr lang="en-US" dirty="0"/>
              <a:t> or mission statement (</a:t>
            </a:r>
            <a:r>
              <a:rPr lang="pl-PL" dirty="0" err="1"/>
              <a:t>example</a:t>
            </a:r>
            <a:r>
              <a:rPr lang="pl-PL" dirty="0"/>
              <a:t>:</a:t>
            </a:r>
            <a:r>
              <a:rPr lang="en-US" dirty="0"/>
              <a:t> </a:t>
            </a:r>
            <a:r>
              <a:rPr lang="en-US" i="1" dirty="0"/>
              <a:t>“Optimizing production for a sustainable future”</a:t>
            </a:r>
            <a:r>
              <a:rPr lang="en-US" dirty="0"/>
              <a:t>)</a:t>
            </a:r>
          </a:p>
          <a:p>
            <a:endParaRPr lang="pl-PL" dirty="0"/>
          </a:p>
        </p:txBody>
      </p:sp>
      <p:sp>
        <p:nvSpPr>
          <p:cNvPr id="5" name="TextBox 4">
            <a:extLst>
              <a:ext uri="{FF2B5EF4-FFF2-40B4-BE49-F238E27FC236}">
                <a16:creationId xmlns:a16="http://schemas.microsoft.com/office/drawing/2014/main" id="{921BEF53-8B61-6485-5EEE-2B9A18694EA9}"/>
              </a:ext>
            </a:extLst>
          </p:cNvPr>
          <p:cNvSpPr txBox="1"/>
          <p:nvPr/>
        </p:nvSpPr>
        <p:spPr>
          <a:xfrm>
            <a:off x="2959769" y="834189"/>
            <a:ext cx="6259095" cy="369332"/>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b="1" dirty="0">
                <a:solidFill>
                  <a:srgbClr val="FF0000"/>
                </a:solidFill>
              </a:rPr>
              <a:t>Note: the “Notes” section provides additional information</a:t>
            </a:r>
            <a:endParaRPr lang="en-US" b="1">
              <a:solidFill>
                <a:srgbClr val="FF0000"/>
              </a:solidFill>
              <a:ea typeface="Calibri"/>
              <a:cs typeface="Calibri"/>
            </a:endParaRPr>
          </a:p>
        </p:txBody>
      </p:sp>
    </p:spTree>
    <p:extLst>
      <p:ext uri="{BB962C8B-B14F-4D97-AF65-F5344CB8AC3E}">
        <p14:creationId xmlns:p14="http://schemas.microsoft.com/office/powerpoint/2010/main" val="40619826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FED2B7C-F097-C325-134C-66714BB011C2}"/>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D0D5B6C8-A03E-18F2-01BA-DD8826611B7F}"/>
              </a:ext>
            </a:extLst>
          </p:cNvPr>
          <p:cNvSpPr>
            <a:spLocks noGrp="1"/>
          </p:cNvSpPr>
          <p:nvPr>
            <p:ph type="title"/>
          </p:nvPr>
        </p:nvSpPr>
        <p:spPr>
          <a:xfrm>
            <a:off x="838200" y="278039"/>
            <a:ext cx="10515600" cy="1325563"/>
          </a:xfrm>
        </p:spPr>
        <p:txBody>
          <a:bodyPr vert="horz" lIns="91440" tIns="45720" rIns="91440" bIns="45720" rtlCol="0" anchor="b">
            <a:normAutofit/>
          </a:bodyPr>
          <a:lstStyle/>
          <a:p>
            <a:pPr algn="ctr"/>
            <a:r>
              <a:rPr lang="pl-PL" sz="4000" b="1" dirty="0" err="1"/>
              <a:t>What</a:t>
            </a:r>
            <a:r>
              <a:rPr lang="pl-PL" sz="4000" b="1" dirty="0"/>
              <a:t> do </a:t>
            </a:r>
            <a:r>
              <a:rPr lang="pl-PL" sz="4000" b="1" dirty="0" err="1"/>
              <a:t>you</a:t>
            </a:r>
            <a:r>
              <a:rPr lang="pl-PL" sz="4000" b="1" dirty="0"/>
              <a:t> want?</a:t>
            </a:r>
          </a:p>
        </p:txBody>
      </p:sp>
      <p:sp>
        <p:nvSpPr>
          <p:cNvPr id="4" name="Podtytuł 2">
            <a:extLst>
              <a:ext uri="{FF2B5EF4-FFF2-40B4-BE49-F238E27FC236}">
                <a16:creationId xmlns:a16="http://schemas.microsoft.com/office/drawing/2014/main" id="{923B40FA-ABCB-8616-893B-DA8BEC267B17}"/>
              </a:ext>
            </a:extLst>
          </p:cNvPr>
          <p:cNvSpPr txBox="1">
            <a:spLocks/>
          </p:cNvSpPr>
          <p:nvPr/>
        </p:nvSpPr>
        <p:spPr>
          <a:xfrm>
            <a:off x="1524000" y="1719943"/>
            <a:ext cx="9144000" cy="4860018"/>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pl-PL" dirty="0"/>
              <a:t>c</a:t>
            </a:r>
            <a:r>
              <a:rPr lang="en-US" dirty="0" err="1"/>
              <a:t>learly</a:t>
            </a:r>
            <a:r>
              <a:rPr lang="en-US" dirty="0"/>
              <a:t> state the funding amount you’re seeking (</a:t>
            </a:r>
            <a:r>
              <a:rPr lang="pl-PL" dirty="0" err="1"/>
              <a:t>example</a:t>
            </a:r>
            <a:r>
              <a:rPr lang="pl-PL" dirty="0"/>
              <a:t>: USD 1.5 </a:t>
            </a:r>
            <a:r>
              <a:rPr lang="pl-PL" dirty="0" err="1"/>
              <a:t>million</a:t>
            </a:r>
            <a:r>
              <a:rPr lang="en-US" dirty="0"/>
              <a:t> for product development and scaling operations)</a:t>
            </a:r>
            <a:endParaRPr lang="pl-PL" dirty="0"/>
          </a:p>
          <a:p>
            <a:pPr algn="l"/>
            <a:endParaRPr lang="pl-PL" dirty="0"/>
          </a:p>
          <a:p>
            <a:pPr marL="342900" indent="-342900" algn="l">
              <a:buFont typeface="Arial" panose="020B0604020202020204" pitchFamily="34" charset="0"/>
              <a:buChar char="•"/>
            </a:pPr>
            <a:r>
              <a:rPr lang="pl-PL" dirty="0"/>
              <a:t>l</a:t>
            </a:r>
            <a:r>
              <a:rPr lang="en-US" dirty="0" err="1"/>
              <a:t>ist</a:t>
            </a:r>
            <a:r>
              <a:rPr lang="en-US" dirty="0"/>
              <a:t> how the funds will be used (expanding R&amp;D, hiring, marketing</a:t>
            </a:r>
            <a:r>
              <a:rPr lang="pl-PL" dirty="0"/>
              <a:t>…</a:t>
            </a:r>
            <a:r>
              <a:rPr lang="en-US" dirty="0"/>
              <a:t>)</a:t>
            </a:r>
            <a:endParaRPr lang="pl-PL" dirty="0"/>
          </a:p>
          <a:p>
            <a:pPr marL="342900" indent="-342900" algn="l">
              <a:buFont typeface="Arial" panose="020B0604020202020204" pitchFamily="34" charset="0"/>
              <a:buChar char="•"/>
            </a:pPr>
            <a:endParaRPr lang="pl-PL" dirty="0"/>
          </a:p>
          <a:p>
            <a:pPr marL="342900" indent="-342900" algn="l">
              <a:buFont typeface="Arial" panose="020B0604020202020204" pitchFamily="34" charset="0"/>
              <a:buChar char="•"/>
            </a:pPr>
            <a:r>
              <a:rPr lang="pl-PL" dirty="0"/>
              <a:t>u</a:t>
            </a:r>
            <a:r>
              <a:rPr lang="en-US" dirty="0"/>
              <a:t>se a pie chart or similar visual to show fund allocation.</a:t>
            </a:r>
          </a:p>
          <a:p>
            <a:pPr marL="342900" indent="-342900" algn="l">
              <a:buFont typeface="Arial" panose="020B0604020202020204" pitchFamily="34" charset="0"/>
              <a:buChar char="•"/>
            </a:pPr>
            <a:endParaRPr lang="pl-PL" dirty="0"/>
          </a:p>
          <a:p>
            <a:pPr marL="342900" indent="-342900" algn="l">
              <a:buFont typeface="Arial" panose="020B0604020202020204" pitchFamily="34" charset="0"/>
              <a:buChar char="•"/>
            </a:pPr>
            <a:r>
              <a:rPr lang="pl-PL" dirty="0"/>
              <a:t>o</a:t>
            </a:r>
            <a:r>
              <a:rPr lang="en-US" dirty="0" err="1"/>
              <a:t>ptionally</a:t>
            </a:r>
            <a:r>
              <a:rPr lang="en-US" dirty="0"/>
              <a:t>, include a vision for long-term impact (e.g., </a:t>
            </a:r>
            <a:r>
              <a:rPr lang="en-US" i="1" dirty="0"/>
              <a:t>"This funding will enable us to reduce energy consumption by 10% across 500 factories in the next 2 years."</a:t>
            </a:r>
            <a:r>
              <a:rPr lang="en-US" dirty="0"/>
              <a:t>)</a:t>
            </a:r>
            <a:endParaRPr lang="pl-PL" dirty="0"/>
          </a:p>
          <a:p>
            <a:pPr marL="342900" indent="-342900" algn="l">
              <a:buFont typeface="Arial" panose="020B0604020202020204" pitchFamily="34" charset="0"/>
              <a:buChar char="•"/>
            </a:pPr>
            <a:endParaRPr lang="pl-PL" dirty="0"/>
          </a:p>
          <a:p>
            <a:pPr marL="342900" indent="-342900" algn="l">
              <a:buFont typeface="Arial" panose="020B0604020202020204" pitchFamily="34" charset="0"/>
              <a:buChar char="•"/>
            </a:pPr>
            <a:r>
              <a:rPr lang="pl-PL" dirty="0"/>
              <a:t>i</a:t>
            </a:r>
            <a:r>
              <a:rPr lang="en-US" dirty="0" err="1"/>
              <a:t>nclude</a:t>
            </a:r>
            <a:r>
              <a:rPr lang="en-US" dirty="0"/>
              <a:t> a call to action (</a:t>
            </a:r>
            <a:r>
              <a:rPr lang="en-US" i="1" dirty="0"/>
              <a:t>"Let’s make manufacturing smarter and greener together</a:t>
            </a:r>
            <a:r>
              <a:rPr lang="pl-PL" i="1" dirty="0"/>
              <a:t>!</a:t>
            </a:r>
            <a:r>
              <a:rPr lang="pl-PL" dirty="0"/>
              <a:t>, etc.</a:t>
            </a:r>
            <a:r>
              <a:rPr lang="en-US" dirty="0"/>
              <a:t>)</a:t>
            </a:r>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endParaRPr lang="en-US" dirty="0"/>
          </a:p>
          <a:p>
            <a:pPr algn="l"/>
            <a:endParaRPr lang="en-US" dirty="0"/>
          </a:p>
          <a:p>
            <a:pPr algn="l"/>
            <a:endParaRPr lang="en-US" dirty="0"/>
          </a:p>
          <a:p>
            <a:endParaRPr lang="pl-PL" dirty="0"/>
          </a:p>
        </p:txBody>
      </p:sp>
    </p:spTree>
    <p:extLst>
      <p:ext uri="{BB962C8B-B14F-4D97-AF65-F5344CB8AC3E}">
        <p14:creationId xmlns:p14="http://schemas.microsoft.com/office/powerpoint/2010/main" val="16138781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BFB457-10A6-B461-FC70-37B2A87A46AB}"/>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C9F25859-C017-F82C-A124-17FB1E937C9F}"/>
              </a:ext>
            </a:extLst>
          </p:cNvPr>
          <p:cNvSpPr>
            <a:spLocks noGrp="1"/>
          </p:cNvSpPr>
          <p:nvPr>
            <p:ph type="ctrTitle"/>
          </p:nvPr>
        </p:nvSpPr>
        <p:spPr>
          <a:xfrm>
            <a:off x="1050471" y="326571"/>
            <a:ext cx="10091057" cy="1371600"/>
          </a:xfrm>
        </p:spPr>
        <p:txBody>
          <a:bodyPr>
            <a:normAutofit/>
          </a:bodyPr>
          <a:lstStyle/>
          <a:p>
            <a:r>
              <a:rPr lang="pl-PL" sz="3600" b="1" dirty="0"/>
              <a:t>H</a:t>
            </a:r>
            <a:r>
              <a:rPr lang="en-US" sz="3600" b="1" dirty="0" err="1"/>
              <a:t>eadline</a:t>
            </a:r>
            <a:r>
              <a:rPr lang="en-US" sz="3600" b="1" dirty="0"/>
              <a:t> summarizing the problem (e.g., </a:t>
            </a:r>
            <a:r>
              <a:rPr lang="en-US" sz="3600" b="1" i="1" dirty="0"/>
              <a:t>High energy consumption in production lines</a:t>
            </a:r>
            <a:r>
              <a:rPr lang="en-US" sz="3600" b="1" dirty="0"/>
              <a:t>)</a:t>
            </a:r>
          </a:p>
        </p:txBody>
      </p:sp>
      <p:sp>
        <p:nvSpPr>
          <p:cNvPr id="4" name="Podtytuł 2">
            <a:extLst>
              <a:ext uri="{FF2B5EF4-FFF2-40B4-BE49-F238E27FC236}">
                <a16:creationId xmlns:a16="http://schemas.microsoft.com/office/drawing/2014/main" id="{0F3E8FB1-4E0C-4A87-DE7E-CF4F536934A2}"/>
              </a:ext>
            </a:extLst>
          </p:cNvPr>
          <p:cNvSpPr txBox="1">
            <a:spLocks/>
          </p:cNvSpPr>
          <p:nvPr/>
        </p:nvSpPr>
        <p:spPr>
          <a:xfrm>
            <a:off x="1355271" y="2318805"/>
            <a:ext cx="9144000" cy="3276452"/>
          </a:xfrm>
          <a:prstGeom prst="rect">
            <a:avLst/>
          </a:prstGeom>
        </p:spPr>
        <p:txBody>
          <a:bodyPr vert="horz" lIns="91440" tIns="45720" rIns="91440" bIns="45720" rtlCol="0">
            <a:normAutofit fontScale="92500"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en-US" dirty="0"/>
              <a:t>key pain points your business addresses</a:t>
            </a:r>
            <a:endParaRPr lang="pl-PL" dirty="0"/>
          </a:p>
          <a:p>
            <a:pPr algn="l"/>
            <a:endParaRPr lang="pl-PL" dirty="0"/>
          </a:p>
          <a:p>
            <a:pPr marL="342900" indent="-342900" algn="l">
              <a:buFont typeface="Arial" panose="020B0604020202020204" pitchFamily="34" charset="0"/>
              <a:buChar char="•"/>
            </a:pPr>
            <a:r>
              <a:rPr lang="en-US" dirty="0"/>
              <a:t>data or statistics emphasizing the significance of the problem (</a:t>
            </a:r>
            <a:r>
              <a:rPr lang="pl-PL" dirty="0" err="1"/>
              <a:t>example</a:t>
            </a:r>
            <a:r>
              <a:rPr lang="pl-PL" dirty="0"/>
              <a:t>:</a:t>
            </a:r>
            <a:r>
              <a:rPr lang="en-US" dirty="0"/>
              <a:t> </a:t>
            </a:r>
            <a:r>
              <a:rPr lang="en-US" i="1" dirty="0"/>
              <a:t>30% of manufacturers struggle with energy monitoring across facilities</a:t>
            </a:r>
            <a:r>
              <a:rPr lang="en-US" dirty="0"/>
              <a:t>)</a:t>
            </a:r>
            <a:endParaRPr lang="pl-PL" dirty="0"/>
          </a:p>
          <a:p>
            <a:pPr algn="l"/>
            <a:endParaRPr lang="pl-PL" dirty="0"/>
          </a:p>
          <a:p>
            <a:pPr marL="342900" indent="-342900" algn="l">
              <a:buFont typeface="Arial" panose="020B0604020202020204" pitchFamily="34" charset="0"/>
              <a:buChar char="•"/>
            </a:pPr>
            <a:r>
              <a:rPr lang="pl-PL" dirty="0" err="1"/>
              <a:t>good</a:t>
            </a:r>
            <a:r>
              <a:rPr lang="pl-PL" dirty="0"/>
              <a:t> idea: </a:t>
            </a:r>
            <a:r>
              <a:rPr lang="en-US" dirty="0"/>
              <a:t>infographic or image to visually represent the problem</a:t>
            </a:r>
            <a:endParaRPr lang="pl-PL" dirty="0"/>
          </a:p>
          <a:p>
            <a:pPr algn="l"/>
            <a:endParaRPr lang="pl-PL" dirty="0"/>
          </a:p>
          <a:p>
            <a:pPr marL="342900" indent="-342900" algn="l">
              <a:buFont typeface="Arial" panose="020B0604020202020204" pitchFamily="34" charset="0"/>
              <a:buChar char="•"/>
            </a:pPr>
            <a:r>
              <a:rPr lang="pl-PL" dirty="0" err="1"/>
              <a:t>good</a:t>
            </a:r>
            <a:r>
              <a:rPr lang="pl-PL" dirty="0"/>
              <a:t> idea #2: a</a:t>
            </a:r>
            <a:r>
              <a:rPr lang="en-US" dirty="0"/>
              <a:t>dd</a:t>
            </a:r>
            <a:r>
              <a:rPr lang="pl-PL" dirty="0" err="1"/>
              <a:t>ing</a:t>
            </a:r>
            <a:r>
              <a:rPr lang="en-US" dirty="0"/>
              <a:t> a quote from a customer or stakeholder (e.g., </a:t>
            </a:r>
            <a:r>
              <a:rPr lang="en-US" i="1" dirty="0"/>
              <a:t>"We struggle to scale due to unpredictable shipping costs."</a:t>
            </a:r>
            <a:r>
              <a:rPr lang="en-US" dirty="0"/>
              <a:t>)</a:t>
            </a:r>
          </a:p>
          <a:p>
            <a:pPr algn="l"/>
            <a:endParaRPr lang="en-US" dirty="0"/>
          </a:p>
          <a:p>
            <a:pPr algn="l"/>
            <a:endParaRPr lang="pl-PL" dirty="0"/>
          </a:p>
          <a:p>
            <a:pPr algn="l"/>
            <a:endParaRPr lang="en-US" dirty="0"/>
          </a:p>
          <a:p>
            <a:pPr algn="l"/>
            <a:endParaRPr lang="en-US" dirty="0"/>
          </a:p>
          <a:p>
            <a:endParaRPr lang="pl-PL" dirty="0"/>
          </a:p>
        </p:txBody>
      </p:sp>
    </p:spTree>
    <p:extLst>
      <p:ext uri="{BB962C8B-B14F-4D97-AF65-F5344CB8AC3E}">
        <p14:creationId xmlns:p14="http://schemas.microsoft.com/office/powerpoint/2010/main" val="202468804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ytuł 1">
            <a:extLst>
              <a:ext uri="{FF2B5EF4-FFF2-40B4-BE49-F238E27FC236}">
                <a16:creationId xmlns:a16="http://schemas.microsoft.com/office/drawing/2014/main" id="{731DF819-B12D-DC61-CA21-0FDB4CDBE3DD}"/>
              </a:ext>
            </a:extLst>
          </p:cNvPr>
          <p:cNvSpPr>
            <a:spLocks noGrp="1"/>
          </p:cNvSpPr>
          <p:nvPr>
            <p:ph type="title"/>
          </p:nvPr>
        </p:nvSpPr>
        <p:spPr>
          <a:xfrm>
            <a:off x="838200" y="278039"/>
            <a:ext cx="10515600" cy="1325563"/>
          </a:xfrm>
        </p:spPr>
        <p:txBody>
          <a:bodyPr vert="horz" lIns="91440" tIns="45720" rIns="91440" bIns="45720" rtlCol="0" anchor="b">
            <a:normAutofit fontScale="90000"/>
          </a:bodyPr>
          <a:lstStyle/>
          <a:p>
            <a:pPr algn="ctr"/>
            <a:br>
              <a:rPr lang="pl-PL" sz="4000" b="1" dirty="0"/>
            </a:br>
            <a:br>
              <a:rPr lang="pl-PL" sz="4000" b="1" dirty="0"/>
            </a:br>
            <a:br>
              <a:rPr lang="pl-PL" sz="4000" b="1" dirty="0"/>
            </a:br>
            <a:r>
              <a:rPr lang="pl-PL" sz="4000" b="1" dirty="0"/>
              <a:t>Y</a:t>
            </a:r>
            <a:r>
              <a:rPr lang="en-US" sz="4000" b="1" dirty="0"/>
              <a:t>our unique value proposition (</a:t>
            </a:r>
            <a:r>
              <a:rPr lang="pl-PL" sz="4000" b="1" dirty="0" err="1"/>
              <a:t>example</a:t>
            </a:r>
            <a:r>
              <a:rPr lang="pl-PL" sz="4000" b="1" dirty="0"/>
              <a:t>:</a:t>
            </a:r>
            <a:r>
              <a:rPr lang="en-US" sz="4000" b="1" dirty="0"/>
              <a:t> AI-powered energy monitoring and optimization platform)</a:t>
            </a:r>
            <a:endParaRPr lang="pl-PL" sz="4000" b="1" dirty="0"/>
          </a:p>
        </p:txBody>
      </p:sp>
      <p:sp>
        <p:nvSpPr>
          <p:cNvPr id="4" name="Podtytuł 2">
            <a:extLst>
              <a:ext uri="{FF2B5EF4-FFF2-40B4-BE49-F238E27FC236}">
                <a16:creationId xmlns:a16="http://schemas.microsoft.com/office/drawing/2014/main" id="{FFC403E9-BE71-BADE-8BA2-8E3D5BEBCC78}"/>
              </a:ext>
            </a:extLst>
          </p:cNvPr>
          <p:cNvSpPr txBox="1">
            <a:spLocks/>
          </p:cNvSpPr>
          <p:nvPr/>
        </p:nvSpPr>
        <p:spPr>
          <a:xfrm>
            <a:off x="1524000" y="2039031"/>
            <a:ext cx="9144000" cy="4165826"/>
          </a:xfrm>
          <a:prstGeom prst="rect">
            <a:avLst/>
          </a:prstGeom>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pl-PL" dirty="0"/>
              <a:t>h</a:t>
            </a:r>
            <a:r>
              <a:rPr lang="en-US" dirty="0" err="1"/>
              <a:t>ighlight</a:t>
            </a:r>
            <a:r>
              <a:rPr lang="en-US" dirty="0"/>
              <a:t> 2-3 key features of your solution (</a:t>
            </a:r>
            <a:r>
              <a:rPr lang="pl-PL" dirty="0" err="1"/>
              <a:t>example</a:t>
            </a:r>
            <a:r>
              <a:rPr lang="pl-PL" dirty="0"/>
              <a:t>:</a:t>
            </a:r>
            <a:r>
              <a:rPr lang="en-US" dirty="0"/>
              <a:t> real-time energy usage dashboards, predictive maintenance tools)</a:t>
            </a:r>
          </a:p>
          <a:p>
            <a:pPr marL="342900" indent="-342900" algn="l">
              <a:buFont typeface="Arial" panose="020B0604020202020204" pitchFamily="34" charset="0"/>
              <a:buChar char="•"/>
            </a:pPr>
            <a:endParaRPr lang="pl-PL" dirty="0"/>
          </a:p>
          <a:p>
            <a:pPr marL="342900" indent="-342900" algn="l">
              <a:buFont typeface="Arial" panose="020B0604020202020204" pitchFamily="34" charset="0"/>
              <a:buChar char="•"/>
            </a:pPr>
            <a:r>
              <a:rPr lang="pl-PL" dirty="0" err="1"/>
              <a:t>use</a:t>
            </a:r>
            <a:r>
              <a:rPr lang="pl-PL" dirty="0"/>
              <a:t> a </a:t>
            </a:r>
            <a:r>
              <a:rPr lang="en-US" dirty="0"/>
              <a:t>diagram or visual representation explaining how your solution works (e.g., a step-by-step process to reduce energy waste).</a:t>
            </a:r>
            <a:endParaRPr lang="pl-PL" dirty="0"/>
          </a:p>
          <a:p>
            <a:pPr marL="342900" indent="-342900" algn="l">
              <a:buFont typeface="Arial" panose="020B0604020202020204" pitchFamily="34" charset="0"/>
              <a:buChar char="•"/>
            </a:pPr>
            <a:endParaRPr lang="pl-PL" dirty="0"/>
          </a:p>
          <a:p>
            <a:pPr marL="342900" indent="-342900" algn="l">
              <a:buFont typeface="Arial" panose="020B0604020202020204" pitchFamily="34" charset="0"/>
              <a:buChar char="•"/>
            </a:pPr>
            <a:r>
              <a:rPr lang="pl-PL" dirty="0"/>
              <a:t>o</a:t>
            </a:r>
            <a:r>
              <a:rPr lang="en-US" dirty="0" err="1"/>
              <a:t>ptionally</a:t>
            </a:r>
            <a:r>
              <a:rPr lang="en-US" dirty="0"/>
              <a:t>, add a short video demo or screenshots of your product/service in action</a:t>
            </a:r>
            <a:endParaRPr lang="pl-PL" dirty="0"/>
          </a:p>
          <a:p>
            <a:pPr marL="342900" indent="-342900" algn="l">
              <a:buFont typeface="Arial" panose="020B0604020202020204" pitchFamily="34" charset="0"/>
              <a:buChar char="•"/>
            </a:pPr>
            <a:endParaRPr lang="pl-PL" dirty="0"/>
          </a:p>
          <a:p>
            <a:pPr marL="342900" indent="-342900" algn="l">
              <a:buFont typeface="Arial" panose="020B0604020202020204" pitchFamily="34" charset="0"/>
              <a:buChar char="•"/>
            </a:pPr>
            <a:r>
              <a:rPr lang="pl-PL" dirty="0"/>
              <a:t>s</a:t>
            </a:r>
            <a:r>
              <a:rPr lang="en-US" dirty="0" err="1"/>
              <a:t>ummarize</a:t>
            </a:r>
            <a:r>
              <a:rPr lang="en-US" dirty="0"/>
              <a:t> the benefits for customers (</a:t>
            </a:r>
            <a:r>
              <a:rPr lang="pl-PL" dirty="0" err="1"/>
              <a:t>example</a:t>
            </a:r>
            <a:r>
              <a:rPr lang="pl-PL" dirty="0"/>
              <a:t>: </a:t>
            </a:r>
            <a:r>
              <a:rPr lang="en-US" i="1" dirty="0"/>
              <a:t>Lower energy costs by 25% in the first year</a:t>
            </a:r>
            <a:r>
              <a:rPr lang="en-US" dirty="0"/>
              <a:t>)</a:t>
            </a:r>
          </a:p>
          <a:p>
            <a:pPr marL="342900" indent="-342900" algn="l">
              <a:buFont typeface="Arial" panose="020B0604020202020204" pitchFamily="34" charset="0"/>
              <a:buChar char="•"/>
            </a:pPr>
            <a:endParaRPr lang="en-US" dirty="0"/>
          </a:p>
          <a:p>
            <a:pPr algn="l"/>
            <a:endParaRPr lang="en-US" dirty="0"/>
          </a:p>
          <a:p>
            <a:pPr algn="l"/>
            <a:endParaRPr lang="pl-PL" dirty="0"/>
          </a:p>
          <a:p>
            <a:pPr algn="l"/>
            <a:endParaRPr lang="en-US" dirty="0"/>
          </a:p>
          <a:p>
            <a:pPr algn="l"/>
            <a:endParaRPr lang="en-US" dirty="0"/>
          </a:p>
          <a:p>
            <a:endParaRPr lang="pl-PL" dirty="0"/>
          </a:p>
        </p:txBody>
      </p:sp>
    </p:spTree>
    <p:extLst>
      <p:ext uri="{BB962C8B-B14F-4D97-AF65-F5344CB8AC3E}">
        <p14:creationId xmlns:p14="http://schemas.microsoft.com/office/powerpoint/2010/main" val="23054934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1A42AB-B049-AD16-BC09-44EE1CFC17E9}"/>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3F239F6D-27F9-B30F-AE5B-09FEAA2184D1}"/>
              </a:ext>
            </a:extLst>
          </p:cNvPr>
          <p:cNvSpPr>
            <a:spLocks noGrp="1"/>
          </p:cNvSpPr>
          <p:nvPr>
            <p:ph type="title"/>
          </p:nvPr>
        </p:nvSpPr>
        <p:spPr>
          <a:xfrm>
            <a:off x="947057" y="234497"/>
            <a:ext cx="10515600" cy="1325563"/>
          </a:xfrm>
        </p:spPr>
        <p:txBody>
          <a:bodyPr vert="horz" lIns="91440" tIns="45720" rIns="91440" bIns="45720" rtlCol="0" anchor="b">
            <a:normAutofit/>
          </a:bodyPr>
          <a:lstStyle/>
          <a:p>
            <a:pPr algn="ctr"/>
            <a:r>
              <a:rPr lang="pl-PL" sz="4000" b="1" dirty="0"/>
              <a:t>Market </a:t>
            </a:r>
            <a:r>
              <a:rPr lang="pl-PL" sz="4000" b="1" dirty="0" err="1"/>
              <a:t>analysis</a:t>
            </a:r>
            <a:endParaRPr lang="pl-PL" sz="4000" b="1" dirty="0"/>
          </a:p>
        </p:txBody>
      </p:sp>
      <p:sp>
        <p:nvSpPr>
          <p:cNvPr id="4" name="Podtytuł 2">
            <a:extLst>
              <a:ext uri="{FF2B5EF4-FFF2-40B4-BE49-F238E27FC236}">
                <a16:creationId xmlns:a16="http://schemas.microsoft.com/office/drawing/2014/main" id="{F571DBE6-BBEF-DCEA-4F33-AF988222E52E}"/>
              </a:ext>
            </a:extLst>
          </p:cNvPr>
          <p:cNvSpPr txBox="1">
            <a:spLocks/>
          </p:cNvSpPr>
          <p:nvPr/>
        </p:nvSpPr>
        <p:spPr>
          <a:xfrm>
            <a:off x="1524000" y="2006374"/>
            <a:ext cx="9144000" cy="449239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pl-PL" dirty="0"/>
              <a:t>u</a:t>
            </a:r>
            <a:r>
              <a:rPr lang="en-US" dirty="0"/>
              <a:t>se a pie chart, bar graph, or pyramid to visualize market size</a:t>
            </a:r>
            <a:endParaRPr lang="pl-PL" dirty="0"/>
          </a:p>
          <a:p>
            <a:pPr marL="342900" indent="-342900" algn="l">
              <a:buFont typeface="Arial" panose="020B0604020202020204" pitchFamily="34" charset="0"/>
              <a:buChar char="•"/>
            </a:pPr>
            <a:endParaRPr lang="pl-PL" dirty="0"/>
          </a:p>
          <a:p>
            <a:pPr marL="342900" indent="-342900" algn="l">
              <a:buFont typeface="Arial" panose="020B0604020202020204" pitchFamily="34" charset="0"/>
              <a:buChar char="•"/>
            </a:pPr>
            <a:r>
              <a:rPr lang="pl-PL" dirty="0" err="1"/>
              <a:t>share</a:t>
            </a:r>
            <a:r>
              <a:rPr lang="pl-PL" dirty="0"/>
              <a:t> the market </a:t>
            </a:r>
            <a:r>
              <a:rPr lang="pl-PL" dirty="0" err="1"/>
              <a:t>potential</a:t>
            </a:r>
            <a:r>
              <a:rPr lang="pl-PL" dirty="0"/>
              <a:t> </a:t>
            </a:r>
            <a:r>
              <a:rPr lang="pl-PL" dirty="0" err="1"/>
              <a:t>assessment</a:t>
            </a:r>
            <a:r>
              <a:rPr lang="pl-PL" dirty="0"/>
              <a:t> (</a:t>
            </a:r>
            <a:r>
              <a:rPr lang="pl-PL" dirty="0" err="1"/>
              <a:t>using</a:t>
            </a:r>
            <a:r>
              <a:rPr lang="pl-PL" dirty="0"/>
              <a:t> data </a:t>
            </a:r>
            <a:r>
              <a:rPr lang="pl-PL" dirty="0" err="1"/>
              <a:t>collected</a:t>
            </a:r>
            <a:r>
              <a:rPr lang="pl-PL" dirty="0"/>
              <a:t> </a:t>
            </a:r>
            <a:r>
              <a:rPr lang="pl-PL" dirty="0" err="1"/>
              <a:t>when</a:t>
            </a:r>
            <a:r>
              <a:rPr lang="pl-PL" dirty="0"/>
              <a:t> </a:t>
            </a:r>
            <a:r>
              <a:rPr lang="pl-PL" dirty="0" err="1"/>
              <a:t>working</a:t>
            </a:r>
            <a:r>
              <a:rPr lang="pl-PL" dirty="0"/>
              <a:t> with </a:t>
            </a:r>
            <a:r>
              <a:rPr lang="pl-PL" dirty="0" err="1"/>
              <a:t>templates</a:t>
            </a:r>
            <a:r>
              <a:rPr lang="pl-PL" dirty="0"/>
              <a:t> from </a:t>
            </a:r>
            <a:r>
              <a:rPr lang="pl-PL" dirty="0" err="1"/>
              <a:t>Chapter</a:t>
            </a:r>
            <a:r>
              <a:rPr lang="pl-PL" dirty="0"/>
              <a:t> 4)</a:t>
            </a:r>
          </a:p>
          <a:p>
            <a:pPr marL="342900" indent="-342900" algn="l">
              <a:buFont typeface="Arial" panose="020B0604020202020204" pitchFamily="34" charset="0"/>
              <a:buChar char="•"/>
            </a:pPr>
            <a:endParaRPr lang="pl-PL" dirty="0"/>
          </a:p>
          <a:p>
            <a:pPr marL="342900" indent="-342900" algn="l">
              <a:buFont typeface="Arial" panose="020B0604020202020204" pitchFamily="34" charset="0"/>
              <a:buChar char="•"/>
            </a:pPr>
            <a:r>
              <a:rPr lang="pl-PL" dirty="0" err="1"/>
              <a:t>describe</a:t>
            </a:r>
            <a:r>
              <a:rPr lang="pl-PL" dirty="0"/>
              <a:t> </a:t>
            </a:r>
            <a:r>
              <a:rPr lang="pl-PL" dirty="0" err="1"/>
              <a:t>ideal</a:t>
            </a:r>
            <a:r>
              <a:rPr lang="pl-PL" dirty="0"/>
              <a:t> </a:t>
            </a:r>
            <a:r>
              <a:rPr lang="pl-PL" dirty="0" err="1"/>
              <a:t>customer</a:t>
            </a:r>
            <a:endParaRPr lang="pl-PL" dirty="0"/>
          </a:p>
          <a:p>
            <a:pPr algn="l"/>
            <a:endParaRPr lang="pl-PL" dirty="0"/>
          </a:p>
          <a:p>
            <a:pPr marL="342900" indent="-342900" algn="l">
              <a:buFont typeface="Arial" panose="020B0604020202020204" pitchFamily="34" charset="0"/>
              <a:buChar char="•"/>
            </a:pPr>
            <a:r>
              <a:rPr lang="pl-PL" dirty="0"/>
              <a:t>h</a:t>
            </a:r>
            <a:r>
              <a:rPr lang="en-US" dirty="0" err="1"/>
              <a:t>ighlight</a:t>
            </a:r>
            <a:r>
              <a:rPr lang="en-US" dirty="0"/>
              <a:t> </a:t>
            </a:r>
            <a:r>
              <a:rPr lang="pl-PL" dirty="0"/>
              <a:t>the </a:t>
            </a:r>
            <a:r>
              <a:rPr lang="en-US" dirty="0"/>
              <a:t>key customer segments or industries you plan to serve (e.g., automotive, food manufacturing)</a:t>
            </a:r>
          </a:p>
          <a:p>
            <a:pPr algn="l"/>
            <a:endParaRPr lang="pl-PL" dirty="0"/>
          </a:p>
          <a:p>
            <a:pPr algn="l"/>
            <a:endParaRPr lang="en-US" dirty="0"/>
          </a:p>
          <a:p>
            <a:pPr algn="l"/>
            <a:endParaRPr lang="en-US" dirty="0"/>
          </a:p>
          <a:p>
            <a:endParaRPr lang="pl-PL" dirty="0"/>
          </a:p>
        </p:txBody>
      </p:sp>
    </p:spTree>
    <p:extLst>
      <p:ext uri="{BB962C8B-B14F-4D97-AF65-F5344CB8AC3E}">
        <p14:creationId xmlns:p14="http://schemas.microsoft.com/office/powerpoint/2010/main" val="314304493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EA4CA9-D3BA-1010-35DB-18235A3AFF5A}"/>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8368272D-BD91-2A29-C2FF-5D3644F659D4}"/>
              </a:ext>
            </a:extLst>
          </p:cNvPr>
          <p:cNvSpPr>
            <a:spLocks noGrp="1"/>
          </p:cNvSpPr>
          <p:nvPr>
            <p:ph type="title"/>
          </p:nvPr>
        </p:nvSpPr>
        <p:spPr>
          <a:xfrm>
            <a:off x="838200" y="278039"/>
            <a:ext cx="10515600" cy="1325563"/>
          </a:xfrm>
        </p:spPr>
        <p:txBody>
          <a:bodyPr vert="horz" lIns="91440" tIns="45720" rIns="91440" bIns="45720" rtlCol="0" anchor="b">
            <a:normAutofit fontScale="90000"/>
          </a:bodyPr>
          <a:lstStyle/>
          <a:p>
            <a:pPr algn="ctr"/>
            <a:br>
              <a:rPr lang="pl-PL" sz="4000" b="1" dirty="0"/>
            </a:br>
            <a:br>
              <a:rPr lang="pl-PL" sz="4000" b="1" dirty="0"/>
            </a:br>
            <a:r>
              <a:rPr lang="en-US" sz="4000" b="1" dirty="0"/>
              <a:t>How do you make money</a:t>
            </a:r>
            <a:r>
              <a:rPr lang="pl-PL" sz="4000" b="1" dirty="0"/>
              <a:t>? </a:t>
            </a:r>
            <a:r>
              <a:rPr lang="pl-PL" sz="4000" b="1" dirty="0" err="1"/>
              <a:t>Your</a:t>
            </a:r>
            <a:r>
              <a:rPr lang="pl-PL" sz="4000" b="1" dirty="0"/>
              <a:t> </a:t>
            </a:r>
            <a:r>
              <a:rPr lang="pl-PL" sz="4000" b="1" dirty="0" err="1"/>
              <a:t>revenue</a:t>
            </a:r>
            <a:r>
              <a:rPr lang="pl-PL" sz="4000" b="1" dirty="0"/>
              <a:t> model</a:t>
            </a:r>
          </a:p>
        </p:txBody>
      </p:sp>
      <p:sp>
        <p:nvSpPr>
          <p:cNvPr id="4" name="Podtytuł 2">
            <a:extLst>
              <a:ext uri="{FF2B5EF4-FFF2-40B4-BE49-F238E27FC236}">
                <a16:creationId xmlns:a16="http://schemas.microsoft.com/office/drawing/2014/main" id="{3F0EC140-48C1-60EC-6C5B-046A55E2331B}"/>
              </a:ext>
            </a:extLst>
          </p:cNvPr>
          <p:cNvSpPr txBox="1">
            <a:spLocks/>
          </p:cNvSpPr>
          <p:nvPr/>
        </p:nvSpPr>
        <p:spPr>
          <a:xfrm>
            <a:off x="1524000" y="2039031"/>
            <a:ext cx="9144000" cy="416582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pl-PL" dirty="0"/>
              <a:t>o</a:t>
            </a:r>
            <a:r>
              <a:rPr lang="en-US" dirty="0" err="1"/>
              <a:t>utline</a:t>
            </a:r>
            <a:r>
              <a:rPr lang="en-US" dirty="0"/>
              <a:t> primary revenue streams (subscription fees, consulting, implementation support</a:t>
            </a:r>
            <a:r>
              <a:rPr lang="pl-PL" dirty="0"/>
              <a:t>, etc.</a:t>
            </a:r>
            <a:r>
              <a:rPr lang="en-US" dirty="0"/>
              <a:t>)</a:t>
            </a:r>
            <a:endParaRPr lang="pl-PL" dirty="0"/>
          </a:p>
          <a:p>
            <a:pPr algn="l"/>
            <a:endParaRPr lang="pl-PL" dirty="0"/>
          </a:p>
          <a:p>
            <a:pPr marL="342900" indent="-342900" algn="l">
              <a:buFont typeface="Arial" panose="020B0604020202020204" pitchFamily="34" charset="0"/>
              <a:buChar char="•"/>
            </a:pPr>
            <a:r>
              <a:rPr lang="pl-PL" dirty="0"/>
              <a:t>i</a:t>
            </a:r>
            <a:r>
              <a:rPr lang="en-US" dirty="0" err="1"/>
              <a:t>nclude</a:t>
            </a:r>
            <a:r>
              <a:rPr lang="en-US" dirty="0"/>
              <a:t> a table or diagram showing revenue flows</a:t>
            </a:r>
            <a:endParaRPr lang="pl-PL" dirty="0"/>
          </a:p>
          <a:p>
            <a:pPr algn="l"/>
            <a:endParaRPr lang="pl-PL" dirty="0"/>
          </a:p>
          <a:p>
            <a:pPr marL="342900" indent="-342900" algn="l">
              <a:buFont typeface="Arial" panose="020B0604020202020204" pitchFamily="34" charset="0"/>
              <a:buChar char="•"/>
            </a:pPr>
            <a:r>
              <a:rPr lang="pl-PL" dirty="0" err="1"/>
              <a:t>sales</a:t>
            </a:r>
            <a:r>
              <a:rPr lang="pl-PL" dirty="0"/>
              <a:t> </a:t>
            </a:r>
            <a:r>
              <a:rPr lang="pl-PL" dirty="0" err="1"/>
              <a:t>channels</a:t>
            </a:r>
            <a:r>
              <a:rPr lang="pl-PL" dirty="0"/>
              <a:t> and </a:t>
            </a:r>
            <a:r>
              <a:rPr lang="pl-PL" dirty="0" err="1"/>
              <a:t>pricing</a:t>
            </a:r>
            <a:r>
              <a:rPr lang="pl-PL" dirty="0"/>
              <a:t> </a:t>
            </a:r>
            <a:r>
              <a:rPr lang="pl-PL" dirty="0" err="1"/>
              <a:t>strategies</a:t>
            </a:r>
            <a:endParaRPr lang="pl-PL" dirty="0"/>
          </a:p>
          <a:p>
            <a:pPr algn="l"/>
            <a:endParaRPr lang="pl-PL" dirty="0"/>
          </a:p>
          <a:p>
            <a:pPr marL="342900" indent="-342900" algn="l">
              <a:buFont typeface="Arial" panose="020B0604020202020204" pitchFamily="34" charset="0"/>
              <a:buChar char="•"/>
            </a:pPr>
            <a:r>
              <a:rPr lang="pl-PL" dirty="0" err="1"/>
              <a:t>you</a:t>
            </a:r>
            <a:r>
              <a:rPr lang="pl-PL" dirty="0"/>
              <a:t> </a:t>
            </a:r>
            <a:r>
              <a:rPr lang="pl-PL" dirty="0" err="1"/>
              <a:t>may</a:t>
            </a:r>
            <a:r>
              <a:rPr lang="pl-PL" dirty="0"/>
              <a:t> </a:t>
            </a:r>
            <a:r>
              <a:rPr lang="en-US" dirty="0"/>
              <a:t>highlight potential future revenue streams ("We plan to introduce predictive maintenance modules in year 2").</a:t>
            </a:r>
          </a:p>
          <a:p>
            <a:pPr algn="l"/>
            <a:endParaRPr lang="en-US" dirty="0"/>
          </a:p>
          <a:p>
            <a:pPr algn="l"/>
            <a:endParaRPr lang="pl-PL" dirty="0"/>
          </a:p>
          <a:p>
            <a:pPr algn="l"/>
            <a:endParaRPr lang="en-US" dirty="0"/>
          </a:p>
          <a:p>
            <a:pPr algn="l"/>
            <a:endParaRPr lang="en-US" dirty="0"/>
          </a:p>
          <a:p>
            <a:endParaRPr lang="pl-PL" dirty="0"/>
          </a:p>
        </p:txBody>
      </p:sp>
    </p:spTree>
    <p:extLst>
      <p:ext uri="{BB962C8B-B14F-4D97-AF65-F5344CB8AC3E}">
        <p14:creationId xmlns:p14="http://schemas.microsoft.com/office/powerpoint/2010/main" val="2982918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D1650-8AB1-C00D-3853-0BC7D79646F2}"/>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559350F8-8FF2-1F12-1029-443E91F613CB}"/>
              </a:ext>
            </a:extLst>
          </p:cNvPr>
          <p:cNvSpPr>
            <a:spLocks noGrp="1"/>
          </p:cNvSpPr>
          <p:nvPr>
            <p:ph type="title"/>
          </p:nvPr>
        </p:nvSpPr>
        <p:spPr>
          <a:xfrm>
            <a:off x="838200" y="278039"/>
            <a:ext cx="10515600" cy="1325563"/>
          </a:xfrm>
        </p:spPr>
        <p:txBody>
          <a:bodyPr vert="horz" lIns="91440" tIns="45720" rIns="91440" bIns="45720" rtlCol="0" anchor="b">
            <a:normAutofit/>
          </a:bodyPr>
          <a:lstStyle/>
          <a:p>
            <a:pPr algn="ctr"/>
            <a:r>
              <a:rPr lang="pl-PL" sz="4000" b="1" dirty="0"/>
              <a:t>Market </a:t>
            </a:r>
            <a:r>
              <a:rPr lang="pl-PL" sz="4000" b="1" dirty="0" err="1"/>
              <a:t>competition</a:t>
            </a:r>
            <a:r>
              <a:rPr lang="pl-PL" sz="4000" b="1" dirty="0"/>
              <a:t> - w</a:t>
            </a:r>
            <a:r>
              <a:rPr lang="en-US" sz="4000" b="1" dirty="0"/>
              <a:t>ho are your competitors, and how do you stand out?</a:t>
            </a:r>
            <a:endParaRPr lang="pl-PL" sz="4000" b="1" dirty="0"/>
          </a:p>
        </p:txBody>
      </p:sp>
      <p:sp>
        <p:nvSpPr>
          <p:cNvPr id="4" name="Podtytuł 2">
            <a:extLst>
              <a:ext uri="{FF2B5EF4-FFF2-40B4-BE49-F238E27FC236}">
                <a16:creationId xmlns:a16="http://schemas.microsoft.com/office/drawing/2014/main" id="{C8D6D3BF-FA91-42D0-87B6-A6BDD0B27337}"/>
              </a:ext>
            </a:extLst>
          </p:cNvPr>
          <p:cNvSpPr txBox="1">
            <a:spLocks/>
          </p:cNvSpPr>
          <p:nvPr/>
        </p:nvSpPr>
        <p:spPr>
          <a:xfrm>
            <a:off x="1524000" y="1719943"/>
            <a:ext cx="9144000" cy="486001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pl-PL" dirty="0"/>
              <a:t>b</a:t>
            </a:r>
            <a:r>
              <a:rPr lang="en-US" dirty="0" err="1"/>
              <a:t>riefly</a:t>
            </a:r>
            <a:r>
              <a:rPr lang="en-US" dirty="0"/>
              <a:t> describe the competitive landscape (</a:t>
            </a:r>
            <a:r>
              <a:rPr lang="pl-PL" dirty="0" err="1"/>
              <a:t>example</a:t>
            </a:r>
            <a:r>
              <a:rPr lang="pl-PL" dirty="0"/>
              <a:t>: </a:t>
            </a:r>
            <a:r>
              <a:rPr lang="en-US" dirty="0"/>
              <a:t>"Our competitors include traditional energy monitoring systems and large-scale ERP providers.")</a:t>
            </a:r>
            <a:endParaRPr lang="pl-PL" dirty="0"/>
          </a:p>
          <a:p>
            <a:pPr marL="342900" indent="-342900" algn="l">
              <a:buFont typeface="Arial" panose="020B0604020202020204" pitchFamily="34" charset="0"/>
              <a:buChar char="•"/>
            </a:pPr>
            <a:endParaRPr lang="en-US" dirty="0"/>
          </a:p>
          <a:p>
            <a:pPr marL="342900" indent="-342900" algn="l">
              <a:buFont typeface="Arial" panose="020B0604020202020204" pitchFamily="34" charset="0"/>
              <a:buChar char="•"/>
            </a:pPr>
            <a:r>
              <a:rPr lang="pl-PL" dirty="0"/>
              <a:t>u</a:t>
            </a:r>
            <a:r>
              <a:rPr lang="en-US" dirty="0"/>
              <a:t>se the competitor analysis grid from Chapter 4 – it will help you highlight your competitive advantages more easily</a:t>
            </a:r>
            <a:endParaRPr lang="pl-PL" dirty="0"/>
          </a:p>
          <a:p>
            <a:pPr algn="l"/>
            <a:endParaRPr lang="pl-PL" dirty="0"/>
          </a:p>
          <a:p>
            <a:pPr marL="342900" indent="-342900" algn="l">
              <a:buFont typeface="Arial" panose="020B0604020202020204" pitchFamily="34" charset="0"/>
              <a:buChar char="•"/>
            </a:pPr>
            <a:r>
              <a:rPr lang="pl-PL" dirty="0"/>
              <a:t>s</a:t>
            </a:r>
            <a:r>
              <a:rPr lang="en-US" dirty="0" err="1"/>
              <a:t>ummarize</a:t>
            </a:r>
            <a:r>
              <a:rPr lang="en-US" dirty="0"/>
              <a:t> your competitive advantage (e.g., </a:t>
            </a:r>
            <a:r>
              <a:rPr lang="en-US" i="1" dirty="0"/>
              <a:t>"Our modular system integrates with existing machinery, reducing installation costs by 40%."</a:t>
            </a:r>
            <a:r>
              <a:rPr lang="en-US" dirty="0"/>
              <a:t>)</a:t>
            </a:r>
          </a:p>
          <a:p>
            <a:pPr marL="342900" indent="-342900" algn="l">
              <a:buFont typeface="Arial" panose="020B0604020202020204" pitchFamily="34" charset="0"/>
              <a:buChar char="•"/>
            </a:pPr>
            <a:endParaRPr lang="en-US" dirty="0"/>
          </a:p>
          <a:p>
            <a:pPr algn="l"/>
            <a:endParaRPr lang="en-US" dirty="0"/>
          </a:p>
          <a:p>
            <a:pPr algn="l"/>
            <a:endParaRPr lang="en-US" dirty="0"/>
          </a:p>
          <a:p>
            <a:endParaRPr lang="pl-PL" dirty="0"/>
          </a:p>
        </p:txBody>
      </p:sp>
    </p:spTree>
    <p:extLst>
      <p:ext uri="{BB962C8B-B14F-4D97-AF65-F5344CB8AC3E}">
        <p14:creationId xmlns:p14="http://schemas.microsoft.com/office/powerpoint/2010/main" val="8977169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8800E4-DBC3-E16C-0292-8D27D0CF0CE0}"/>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845323AE-FC90-DEB7-6E06-E6CA0AEEDFE0}"/>
              </a:ext>
            </a:extLst>
          </p:cNvPr>
          <p:cNvSpPr>
            <a:spLocks noGrp="1"/>
          </p:cNvSpPr>
          <p:nvPr>
            <p:ph type="title"/>
          </p:nvPr>
        </p:nvSpPr>
        <p:spPr>
          <a:xfrm>
            <a:off x="838200" y="278039"/>
            <a:ext cx="10515600" cy="1325563"/>
          </a:xfrm>
        </p:spPr>
        <p:txBody>
          <a:bodyPr vert="horz" lIns="91440" tIns="45720" rIns="91440" bIns="45720" rtlCol="0" anchor="b">
            <a:normAutofit/>
          </a:bodyPr>
          <a:lstStyle/>
          <a:p>
            <a:pPr algn="ctr"/>
            <a:r>
              <a:rPr lang="pl-PL" sz="4000" b="1" dirty="0"/>
              <a:t>Team – </a:t>
            </a:r>
            <a:r>
              <a:rPr lang="pl-PL" sz="4000" b="1" dirty="0" err="1"/>
              <a:t>who</a:t>
            </a:r>
            <a:r>
              <a:rPr lang="pl-PL" sz="4000" b="1" dirty="0"/>
              <a:t> </a:t>
            </a:r>
            <a:r>
              <a:rPr lang="pl-PL" sz="4000" b="1" dirty="0" err="1"/>
              <a:t>is</a:t>
            </a:r>
            <a:r>
              <a:rPr lang="pl-PL" sz="4000" b="1" dirty="0"/>
              <a:t> </a:t>
            </a:r>
            <a:r>
              <a:rPr lang="pl-PL" sz="4000" b="1" dirty="0" err="1"/>
              <a:t>working</a:t>
            </a:r>
            <a:r>
              <a:rPr lang="pl-PL" sz="4000" b="1" dirty="0"/>
              <a:t> on </a:t>
            </a:r>
            <a:r>
              <a:rPr lang="pl-PL" sz="4000" b="1" dirty="0" err="1"/>
              <a:t>your</a:t>
            </a:r>
            <a:r>
              <a:rPr lang="pl-PL" sz="4000" b="1" dirty="0"/>
              <a:t> </a:t>
            </a:r>
            <a:r>
              <a:rPr lang="pl-PL" sz="4000" b="1" dirty="0" err="1"/>
              <a:t>solution</a:t>
            </a:r>
            <a:r>
              <a:rPr lang="pl-PL" sz="4000" b="1" dirty="0"/>
              <a:t>?</a:t>
            </a:r>
          </a:p>
        </p:txBody>
      </p:sp>
      <p:graphicFrame>
        <p:nvGraphicFramePr>
          <p:cNvPr id="6" name="Tabela 5">
            <a:extLst>
              <a:ext uri="{FF2B5EF4-FFF2-40B4-BE49-F238E27FC236}">
                <a16:creationId xmlns:a16="http://schemas.microsoft.com/office/drawing/2014/main" id="{D34C29C2-0BFA-262E-2C74-6D06AA2723A3}"/>
              </a:ext>
            </a:extLst>
          </p:cNvPr>
          <p:cNvGraphicFramePr>
            <a:graphicFrameLocks noGrp="1"/>
          </p:cNvGraphicFramePr>
          <p:nvPr>
            <p:extLst>
              <p:ext uri="{D42A27DB-BD31-4B8C-83A1-F6EECF244321}">
                <p14:modId xmlns:p14="http://schemas.microsoft.com/office/powerpoint/2010/main" val="1644358915"/>
              </p:ext>
            </p:extLst>
          </p:nvPr>
        </p:nvGraphicFramePr>
        <p:xfrm>
          <a:off x="838200" y="2126774"/>
          <a:ext cx="10515600" cy="2926080"/>
        </p:xfrm>
        <a:graphic>
          <a:graphicData uri="http://schemas.openxmlformats.org/drawingml/2006/table">
            <a:tbl>
              <a:tblPr/>
              <a:tblGrid>
                <a:gridCol w="1131277">
                  <a:extLst>
                    <a:ext uri="{9D8B030D-6E8A-4147-A177-3AD203B41FA5}">
                      <a16:colId xmlns:a16="http://schemas.microsoft.com/office/drawing/2014/main" val="1363131301"/>
                    </a:ext>
                  </a:extLst>
                </a:gridCol>
                <a:gridCol w="1688123">
                  <a:extLst>
                    <a:ext uri="{9D8B030D-6E8A-4147-A177-3AD203B41FA5}">
                      <a16:colId xmlns:a16="http://schemas.microsoft.com/office/drawing/2014/main" val="4111486784"/>
                    </a:ext>
                  </a:extLst>
                </a:gridCol>
                <a:gridCol w="1125415">
                  <a:extLst>
                    <a:ext uri="{9D8B030D-6E8A-4147-A177-3AD203B41FA5}">
                      <a16:colId xmlns:a16="http://schemas.microsoft.com/office/drawing/2014/main" val="3619380332"/>
                    </a:ext>
                  </a:extLst>
                </a:gridCol>
                <a:gridCol w="2696308">
                  <a:extLst>
                    <a:ext uri="{9D8B030D-6E8A-4147-A177-3AD203B41FA5}">
                      <a16:colId xmlns:a16="http://schemas.microsoft.com/office/drawing/2014/main" val="1168094645"/>
                    </a:ext>
                  </a:extLst>
                </a:gridCol>
                <a:gridCol w="3874477">
                  <a:extLst>
                    <a:ext uri="{9D8B030D-6E8A-4147-A177-3AD203B41FA5}">
                      <a16:colId xmlns:a16="http://schemas.microsoft.com/office/drawing/2014/main" val="2713094713"/>
                    </a:ext>
                  </a:extLst>
                </a:gridCol>
              </a:tblGrid>
              <a:tr h="0">
                <a:tc>
                  <a:txBody>
                    <a:bodyPr/>
                    <a:lstStyle/>
                    <a:p>
                      <a:r>
                        <a:rPr lang="pl-PL" b="1" dirty="0"/>
                        <a:t>Photo</a:t>
                      </a:r>
                      <a:endParaRPr lang="pl-PL"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b="1"/>
                        <a:t>Name</a:t>
                      </a:r>
                      <a:endParaRPr lang="pl-PL"/>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b="1"/>
                        <a:t>Role</a:t>
                      </a:r>
                      <a:endParaRPr lang="pl-PL"/>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b="1" dirty="0" err="1"/>
                        <a:t>Key</a:t>
                      </a:r>
                      <a:r>
                        <a:rPr lang="pl-PL" b="1" dirty="0"/>
                        <a:t> </a:t>
                      </a:r>
                      <a:r>
                        <a:rPr lang="pl-PL" b="1" dirty="0" err="1"/>
                        <a:t>achievement</a:t>
                      </a:r>
                      <a:endParaRPr lang="pl-PL"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b="1" dirty="0" err="1"/>
                        <a:t>Impact</a:t>
                      </a:r>
                      <a:r>
                        <a:rPr lang="pl-PL" b="1" dirty="0"/>
                        <a:t> on </a:t>
                      </a:r>
                      <a:r>
                        <a:rPr lang="pl-PL" b="1" dirty="0" err="1"/>
                        <a:t>growth</a:t>
                      </a:r>
                      <a:endParaRPr lang="pl-PL"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972492751"/>
                  </a:ext>
                </a:extLst>
              </a:tr>
              <a:tr h="0">
                <a:tc>
                  <a:txBody>
                    <a:bodyPr/>
                    <a:lstStyle/>
                    <a:p>
                      <a:r>
                        <a:rPr lang="pl-PL" dirty="0"/>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a:t>John </a:t>
                      </a:r>
                      <a:r>
                        <a:rPr lang="pl-PL" dirty="0" err="1"/>
                        <a:t>Smith</a:t>
                      </a:r>
                      <a:endParaRPr lang="pl-PL"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a:t>CEO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t>Grew revenue 300% in past startup</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a:t>Drives scale-up strategy &amp; investor relations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4217342413"/>
                  </a:ext>
                </a:extLst>
              </a:tr>
              <a:tr h="0">
                <a:tc>
                  <a:txBody>
                    <a:bodyPr/>
                    <a:lstStyle/>
                    <a:p>
                      <a:r>
                        <a:rPr lang="pl-PL"/>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a:t>Anna Nowak</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a:t>COO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en-US" dirty="0"/>
                        <a:t>Scaled operations in a tech unicorn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a:t>Ensures execution &amp; process efficiency</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537597614"/>
                  </a:ext>
                </a:extLst>
              </a:tr>
              <a:tr h="0">
                <a:tc>
                  <a:txBody>
                    <a:bodyPr/>
                    <a:lstStyle/>
                    <a:p>
                      <a:r>
                        <a:rPr lang="pl-PL"/>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a:t>Mike Brown</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a:t>CFO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a:t>Managed $50M+ budgets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err="1"/>
                        <a:t>Optimizes</a:t>
                      </a:r>
                      <a:r>
                        <a:rPr lang="pl-PL" dirty="0"/>
                        <a:t> </a:t>
                      </a:r>
                      <a:r>
                        <a:rPr lang="pl-PL" dirty="0" err="1"/>
                        <a:t>financial</a:t>
                      </a:r>
                      <a:r>
                        <a:rPr lang="pl-PL" dirty="0"/>
                        <a:t> </a:t>
                      </a:r>
                      <a:r>
                        <a:rPr lang="pl-PL" dirty="0" err="1"/>
                        <a:t>strategy</a:t>
                      </a:r>
                      <a:r>
                        <a:rPr lang="pl-PL" dirty="0"/>
                        <a:t> &amp; </a:t>
                      </a:r>
                      <a:r>
                        <a:rPr lang="pl-PL" dirty="0" err="1"/>
                        <a:t>fundraising</a:t>
                      </a:r>
                      <a:endParaRPr lang="pl-PL" dirty="0"/>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3575326198"/>
                  </a:ext>
                </a:extLst>
              </a:tr>
              <a:tr h="0">
                <a:tc>
                  <a:txBody>
                    <a:bodyPr/>
                    <a:lstStyle/>
                    <a:p>
                      <a:r>
                        <a:rPr lang="pl-PL"/>
                        <a: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a:t>Emily Davis</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a:t>CTO</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a:t>Developed AI-driven SaaS product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lang="pl-PL" dirty="0" err="1"/>
                        <a:t>Leads</a:t>
                      </a:r>
                      <a:r>
                        <a:rPr lang="pl-PL" dirty="0"/>
                        <a:t> </a:t>
                      </a:r>
                      <a:r>
                        <a:rPr lang="pl-PL" dirty="0" err="1"/>
                        <a:t>innovation</a:t>
                      </a:r>
                      <a:r>
                        <a:rPr lang="pl-PL" dirty="0"/>
                        <a:t> &amp; </a:t>
                      </a:r>
                      <a:r>
                        <a:rPr lang="pl-PL" dirty="0" err="1"/>
                        <a:t>technology</a:t>
                      </a:r>
                      <a:r>
                        <a:rPr lang="pl-PL" dirty="0"/>
                        <a:t> development</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810426817"/>
                  </a:ext>
                </a:extLst>
              </a:tr>
            </a:tbl>
          </a:graphicData>
        </a:graphic>
      </p:graphicFrame>
    </p:spTree>
    <p:extLst>
      <p:ext uri="{BB962C8B-B14F-4D97-AF65-F5344CB8AC3E}">
        <p14:creationId xmlns:p14="http://schemas.microsoft.com/office/powerpoint/2010/main" val="85352252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86F9321-9BCB-CAC9-FB65-67A51291DBF9}"/>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D853A13D-0583-E5EB-25F3-CBFD2F5DBADE}"/>
              </a:ext>
            </a:extLst>
          </p:cNvPr>
          <p:cNvSpPr>
            <a:spLocks noGrp="1"/>
          </p:cNvSpPr>
          <p:nvPr>
            <p:ph type="title"/>
          </p:nvPr>
        </p:nvSpPr>
        <p:spPr>
          <a:xfrm>
            <a:off x="838200" y="278039"/>
            <a:ext cx="10515600" cy="1325563"/>
          </a:xfrm>
        </p:spPr>
        <p:txBody>
          <a:bodyPr vert="horz" lIns="91440" tIns="45720" rIns="91440" bIns="45720" rtlCol="0" anchor="b">
            <a:normAutofit/>
          </a:bodyPr>
          <a:lstStyle/>
          <a:p>
            <a:pPr algn="ctr"/>
            <a:r>
              <a:rPr lang="pl-PL" sz="4000" b="1" dirty="0" err="1"/>
              <a:t>Financials</a:t>
            </a:r>
            <a:r>
              <a:rPr lang="pl-PL" sz="4000" b="1" dirty="0"/>
              <a:t>  - w</a:t>
            </a:r>
            <a:r>
              <a:rPr lang="en-US" sz="4000" b="1" dirty="0"/>
              <a:t>hat is your financial performance?</a:t>
            </a:r>
            <a:endParaRPr lang="pl-PL" sz="4000" b="1" dirty="0"/>
          </a:p>
        </p:txBody>
      </p:sp>
      <p:sp>
        <p:nvSpPr>
          <p:cNvPr id="4" name="Podtytuł 2">
            <a:extLst>
              <a:ext uri="{FF2B5EF4-FFF2-40B4-BE49-F238E27FC236}">
                <a16:creationId xmlns:a16="http://schemas.microsoft.com/office/drawing/2014/main" id="{D534FAE2-C940-2FC9-A090-DDBA9C2283D0}"/>
              </a:ext>
            </a:extLst>
          </p:cNvPr>
          <p:cNvSpPr txBox="1">
            <a:spLocks/>
          </p:cNvSpPr>
          <p:nvPr/>
        </p:nvSpPr>
        <p:spPr>
          <a:xfrm>
            <a:off x="1524000" y="2039031"/>
            <a:ext cx="9144000" cy="4165826"/>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pl-PL" dirty="0"/>
              <a:t>h</a:t>
            </a:r>
            <a:r>
              <a:rPr lang="en-US" dirty="0" err="1"/>
              <a:t>ighlight</a:t>
            </a:r>
            <a:r>
              <a:rPr lang="en-US" dirty="0"/>
              <a:t> key financial figures (</a:t>
            </a:r>
            <a:r>
              <a:rPr lang="pl-PL" dirty="0" err="1"/>
              <a:t>examples</a:t>
            </a:r>
            <a:r>
              <a:rPr lang="pl-PL" dirty="0"/>
              <a:t>: </a:t>
            </a:r>
            <a:r>
              <a:rPr lang="pl-PL" dirty="0" err="1"/>
              <a:t>Annual</a:t>
            </a:r>
            <a:r>
              <a:rPr lang="pl-PL" dirty="0"/>
              <a:t> </a:t>
            </a:r>
            <a:r>
              <a:rPr lang="pl-PL" dirty="0" err="1"/>
              <a:t>Recurring</a:t>
            </a:r>
            <a:r>
              <a:rPr lang="pl-PL" dirty="0"/>
              <a:t> </a:t>
            </a:r>
            <a:r>
              <a:rPr lang="pl-PL" dirty="0" err="1"/>
              <a:t>Revenue</a:t>
            </a:r>
            <a:r>
              <a:rPr lang="pl-PL" dirty="0"/>
              <a:t>; </a:t>
            </a:r>
            <a:r>
              <a:rPr lang="en-US" dirty="0"/>
              <a:t>Earnings Before Interest, Taxes, Depreciation, and Amortization</a:t>
            </a:r>
            <a:r>
              <a:rPr lang="pl-PL" dirty="0"/>
              <a:t>; Capital </a:t>
            </a:r>
            <a:r>
              <a:rPr lang="pl-PL" dirty="0" err="1"/>
              <a:t>Expenditures</a:t>
            </a:r>
            <a:r>
              <a:rPr lang="pl-PL" dirty="0"/>
              <a:t>)</a:t>
            </a:r>
          </a:p>
          <a:p>
            <a:pPr marL="342900" indent="-342900" algn="l">
              <a:buFont typeface="Arial" panose="020B0604020202020204" pitchFamily="34" charset="0"/>
              <a:buChar char="•"/>
            </a:pPr>
            <a:endParaRPr lang="pl-PL" dirty="0"/>
          </a:p>
          <a:p>
            <a:pPr marL="342900" indent="-342900" algn="l">
              <a:buFont typeface="Arial" panose="020B0604020202020204" pitchFamily="34" charset="0"/>
              <a:buChar char="•"/>
            </a:pPr>
            <a:r>
              <a:rPr lang="pl-PL" dirty="0"/>
              <a:t>a</a:t>
            </a:r>
            <a:r>
              <a:rPr lang="en-US" dirty="0"/>
              <a:t>dd a financial chart showing revenue growth or projections for the next 3 years</a:t>
            </a:r>
            <a:endParaRPr lang="pl-PL" dirty="0"/>
          </a:p>
          <a:p>
            <a:pPr marL="342900" indent="-342900" algn="l">
              <a:buFont typeface="Arial" panose="020B0604020202020204" pitchFamily="34" charset="0"/>
              <a:buChar char="•"/>
            </a:pPr>
            <a:endParaRPr lang="pl-PL" dirty="0"/>
          </a:p>
          <a:p>
            <a:pPr marL="342900" indent="-342900" algn="l">
              <a:buFont typeface="Arial" panose="020B0604020202020204" pitchFamily="34" charset="0"/>
              <a:buChar char="•"/>
            </a:pPr>
            <a:r>
              <a:rPr lang="pl-PL" dirty="0"/>
              <a:t>i</a:t>
            </a:r>
            <a:r>
              <a:rPr lang="en-US" dirty="0" err="1"/>
              <a:t>nclude</a:t>
            </a:r>
            <a:r>
              <a:rPr lang="en-US" dirty="0"/>
              <a:t> important metrics</a:t>
            </a:r>
            <a:endParaRPr lang="pl-PL" dirty="0"/>
          </a:p>
          <a:p>
            <a:pPr marL="342900" indent="-342900" algn="l">
              <a:buFont typeface="Arial" panose="020B0604020202020204" pitchFamily="34" charset="0"/>
              <a:buChar char="•"/>
            </a:pPr>
            <a:endParaRPr lang="pl-PL" dirty="0"/>
          </a:p>
          <a:p>
            <a:pPr marL="342900" indent="-342900" algn="l">
              <a:buFont typeface="Arial" panose="020B0604020202020204" pitchFamily="34" charset="0"/>
              <a:buChar char="•"/>
            </a:pPr>
            <a:r>
              <a:rPr lang="en-US" dirty="0"/>
              <a:t>present key financial risks and how you plan to mitigate them</a:t>
            </a:r>
          </a:p>
          <a:p>
            <a:pPr algn="l"/>
            <a:endParaRPr lang="pl-PL" dirty="0"/>
          </a:p>
          <a:p>
            <a:pPr algn="l"/>
            <a:endParaRPr lang="en-US" dirty="0"/>
          </a:p>
          <a:p>
            <a:pPr algn="l"/>
            <a:endParaRPr lang="en-US" dirty="0"/>
          </a:p>
          <a:p>
            <a:endParaRPr lang="pl-PL" dirty="0"/>
          </a:p>
        </p:txBody>
      </p:sp>
    </p:spTree>
    <p:extLst>
      <p:ext uri="{BB962C8B-B14F-4D97-AF65-F5344CB8AC3E}">
        <p14:creationId xmlns:p14="http://schemas.microsoft.com/office/powerpoint/2010/main" val="15356133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8749B5B-A5B8-0707-EF48-8803EF1E3155}"/>
            </a:ext>
          </a:extLst>
        </p:cNvPr>
        <p:cNvGrpSpPr/>
        <p:nvPr/>
      </p:nvGrpSpPr>
      <p:grpSpPr>
        <a:xfrm>
          <a:off x="0" y="0"/>
          <a:ext cx="0" cy="0"/>
          <a:chOff x="0" y="0"/>
          <a:chExt cx="0" cy="0"/>
        </a:xfrm>
      </p:grpSpPr>
      <p:sp>
        <p:nvSpPr>
          <p:cNvPr id="2" name="Tytuł 1">
            <a:extLst>
              <a:ext uri="{FF2B5EF4-FFF2-40B4-BE49-F238E27FC236}">
                <a16:creationId xmlns:a16="http://schemas.microsoft.com/office/drawing/2014/main" id="{E8C6FA4C-AA52-985D-7C59-08F676F62009}"/>
              </a:ext>
            </a:extLst>
          </p:cNvPr>
          <p:cNvSpPr>
            <a:spLocks noGrp="1"/>
          </p:cNvSpPr>
          <p:nvPr>
            <p:ph type="title"/>
          </p:nvPr>
        </p:nvSpPr>
        <p:spPr>
          <a:xfrm>
            <a:off x="838200" y="278039"/>
            <a:ext cx="10515600" cy="1325563"/>
          </a:xfrm>
        </p:spPr>
        <p:txBody>
          <a:bodyPr vert="horz" lIns="91440" tIns="45720" rIns="91440" bIns="45720" rtlCol="0" anchor="b">
            <a:normAutofit/>
          </a:bodyPr>
          <a:lstStyle/>
          <a:p>
            <a:pPr algn="ctr"/>
            <a:r>
              <a:rPr lang="pl-PL" sz="4000" b="1" dirty="0" err="1"/>
              <a:t>Traction</a:t>
            </a:r>
            <a:r>
              <a:rPr lang="pl-PL" sz="4000" b="1" dirty="0"/>
              <a:t> - w</a:t>
            </a:r>
            <a:r>
              <a:rPr lang="en-US" sz="4000" b="1" dirty="0"/>
              <a:t>hat progress have you made?</a:t>
            </a:r>
            <a:endParaRPr lang="pl-PL" sz="4000" b="1" dirty="0"/>
          </a:p>
        </p:txBody>
      </p:sp>
      <p:sp>
        <p:nvSpPr>
          <p:cNvPr id="4" name="Podtytuł 2">
            <a:extLst>
              <a:ext uri="{FF2B5EF4-FFF2-40B4-BE49-F238E27FC236}">
                <a16:creationId xmlns:a16="http://schemas.microsoft.com/office/drawing/2014/main" id="{4505E5F8-2B6D-0455-9DEB-B31118331E88}"/>
              </a:ext>
            </a:extLst>
          </p:cNvPr>
          <p:cNvSpPr txBox="1">
            <a:spLocks/>
          </p:cNvSpPr>
          <p:nvPr/>
        </p:nvSpPr>
        <p:spPr>
          <a:xfrm>
            <a:off x="1524000" y="1719943"/>
            <a:ext cx="9144000" cy="4860018"/>
          </a:xfrm>
          <a:prstGeom prst="rect">
            <a:avLst/>
          </a:prstGeom>
        </p:spPr>
        <p:txBody>
          <a:bodyPr vert="horz" lIns="91440" tIns="45720" rIns="91440" bIns="45720" rtlCol="0">
            <a:normAutofit/>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marL="342900" indent="-342900" algn="l">
              <a:buFont typeface="Arial" panose="020B0604020202020204" pitchFamily="34" charset="0"/>
              <a:buChar char="•"/>
            </a:pPr>
            <a:r>
              <a:rPr lang="pl-PL" dirty="0"/>
              <a:t>d</a:t>
            </a:r>
            <a:r>
              <a:rPr lang="en-US" dirty="0"/>
              <a:t>escribe </a:t>
            </a:r>
            <a:r>
              <a:rPr lang="pl-PL" dirty="0"/>
              <a:t>and </a:t>
            </a:r>
            <a:r>
              <a:rPr lang="pl-PL" dirty="0" err="1"/>
              <a:t>highlight</a:t>
            </a:r>
            <a:r>
              <a:rPr lang="pl-PL" dirty="0"/>
              <a:t> </a:t>
            </a:r>
            <a:r>
              <a:rPr lang="en-US" dirty="0"/>
              <a:t>major achievements (e</a:t>
            </a:r>
            <a:r>
              <a:rPr lang="pl-PL" dirty="0" err="1"/>
              <a:t>xample</a:t>
            </a:r>
            <a:r>
              <a:rPr lang="pl-PL" dirty="0"/>
              <a:t>:</a:t>
            </a:r>
            <a:r>
              <a:rPr lang="en-US" dirty="0"/>
              <a:t> </a:t>
            </a:r>
            <a:r>
              <a:rPr lang="en-US" i="1" dirty="0"/>
              <a:t>"300 manufacturers use our platform across Europe"</a:t>
            </a:r>
            <a:r>
              <a:rPr lang="en-US" dirty="0"/>
              <a:t>)</a:t>
            </a:r>
            <a:endParaRPr lang="pl-PL" dirty="0"/>
          </a:p>
          <a:p>
            <a:pPr algn="l"/>
            <a:endParaRPr lang="en-US" dirty="0"/>
          </a:p>
          <a:p>
            <a:pPr marL="342900" indent="-342900" algn="l">
              <a:buFont typeface="Arial" panose="020B0604020202020204" pitchFamily="34" charset="0"/>
              <a:buChar char="•"/>
            </a:pPr>
            <a:r>
              <a:rPr lang="pl-PL" dirty="0"/>
              <a:t>u</a:t>
            </a:r>
            <a:r>
              <a:rPr lang="en-US" dirty="0"/>
              <a:t>se charts to display growth in customer numbers, revenue, or users</a:t>
            </a:r>
          </a:p>
          <a:p>
            <a:pPr algn="l">
              <a:buFont typeface="Arial" panose="020B0604020202020204" pitchFamily="34" charset="0"/>
              <a:buChar char="•"/>
            </a:pPr>
            <a:endParaRPr lang="pl-PL" dirty="0"/>
          </a:p>
          <a:p>
            <a:pPr marL="342900" indent="-342900" algn="l">
              <a:buFont typeface="Arial" panose="020B0604020202020204" pitchFamily="34" charset="0"/>
              <a:buChar char="•"/>
            </a:pPr>
            <a:r>
              <a:rPr lang="pl-PL" dirty="0"/>
              <a:t>h</a:t>
            </a:r>
            <a:r>
              <a:rPr lang="en-US" dirty="0" err="1"/>
              <a:t>ighlight</a:t>
            </a:r>
            <a:r>
              <a:rPr lang="en-US" dirty="0"/>
              <a:t> key milestones, such as funding rounds or MVP completion</a:t>
            </a:r>
          </a:p>
          <a:p>
            <a:pPr algn="l">
              <a:buFont typeface="Arial" panose="020B0604020202020204" pitchFamily="34" charset="0"/>
              <a:buChar char="•"/>
            </a:pPr>
            <a:endParaRPr lang="pl-PL" dirty="0"/>
          </a:p>
          <a:p>
            <a:pPr marL="342900" indent="-342900" algn="l">
              <a:buFont typeface="Arial" panose="020B0604020202020204" pitchFamily="34" charset="0"/>
              <a:buChar char="•"/>
            </a:pPr>
            <a:r>
              <a:rPr lang="pl-PL" dirty="0"/>
              <a:t>o</a:t>
            </a:r>
            <a:r>
              <a:rPr lang="en-US" dirty="0" err="1"/>
              <a:t>ptionally</a:t>
            </a:r>
            <a:r>
              <a:rPr lang="en-US" dirty="0"/>
              <a:t>, include customer or partner testimonials to build credibility</a:t>
            </a:r>
            <a:endParaRPr lang="pl-PL" dirty="0"/>
          </a:p>
          <a:p>
            <a:pPr marL="342900" indent="-342900" algn="l">
              <a:buFont typeface="Arial" panose="020B0604020202020204" pitchFamily="34" charset="0"/>
              <a:buChar char="•"/>
            </a:pPr>
            <a:endParaRPr lang="pl-PL" dirty="0"/>
          </a:p>
          <a:p>
            <a:pPr marL="342900" indent="-342900" algn="l">
              <a:buFont typeface="Arial" panose="020B0604020202020204" pitchFamily="34" charset="0"/>
              <a:buChar char="•"/>
            </a:pPr>
            <a:r>
              <a:rPr lang="pl-PL" dirty="0"/>
              <a:t>m</a:t>
            </a:r>
            <a:r>
              <a:rPr lang="en-US" dirty="0" err="1"/>
              <a:t>ention</a:t>
            </a:r>
            <a:r>
              <a:rPr lang="en-US" dirty="0"/>
              <a:t> awards or recognition if applicable</a:t>
            </a:r>
          </a:p>
          <a:p>
            <a:pPr marL="342900" indent="-342900" algn="l">
              <a:buFont typeface="Arial" panose="020B0604020202020204" pitchFamily="34" charset="0"/>
              <a:buChar char="•"/>
            </a:pPr>
            <a:endParaRPr lang="en-US" dirty="0"/>
          </a:p>
          <a:p>
            <a:pPr algn="l"/>
            <a:endParaRPr lang="en-US" dirty="0"/>
          </a:p>
          <a:p>
            <a:pPr algn="l"/>
            <a:endParaRPr lang="en-US" dirty="0"/>
          </a:p>
          <a:p>
            <a:endParaRPr lang="pl-PL" dirty="0"/>
          </a:p>
        </p:txBody>
      </p:sp>
    </p:spTree>
    <p:extLst>
      <p:ext uri="{BB962C8B-B14F-4D97-AF65-F5344CB8AC3E}">
        <p14:creationId xmlns:p14="http://schemas.microsoft.com/office/powerpoint/2010/main" val="2961890599"/>
      </p:ext>
    </p:extLst>
  </p:cSld>
  <p:clrMapOvr>
    <a:masterClrMapping/>
  </p:clrMapOvr>
</p:sld>
</file>

<file path=ppt/theme/theme1.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yw pakietu Office">
  <a:themeElements>
    <a:clrScheme name="Pakiet 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Pakiet 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Pakiet 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kument" ma:contentTypeID="0x010100E58C0FD2598BC34BB10029D630BE6C52" ma:contentTypeVersion="15" ma:contentTypeDescription="Ein neues Dokument erstellen." ma:contentTypeScope="" ma:versionID="4f5b1b3adde68a1c98f256a2a25cb658">
  <xsd:schema xmlns:xsd="http://www.w3.org/2001/XMLSchema" xmlns:xs="http://www.w3.org/2001/XMLSchema" xmlns:p="http://schemas.microsoft.com/office/2006/metadata/properties" xmlns:ns2="0b8696ba-0d60-407c-aac4-a374dc9cf1fc" xmlns:ns3="19b3734c-c8bc-42b0-8c5a-84590a3fd36e" targetNamespace="http://schemas.microsoft.com/office/2006/metadata/properties" ma:root="true" ma:fieldsID="abcaec901b33ac043ce08fa3283bb652" ns2:_="" ns3:_="">
    <xsd:import namespace="0b8696ba-0d60-407c-aac4-a374dc9cf1fc"/>
    <xsd:import namespace="19b3734c-c8bc-42b0-8c5a-84590a3fd36e"/>
    <xsd:element name="properties">
      <xsd:complexType>
        <xsd:sequence>
          <xsd:element name="documentManagement">
            <xsd:complexType>
              <xsd:all>
                <xsd:element ref="ns2:MediaServiceMetadata" minOccurs="0"/>
                <xsd:element ref="ns2:MediaServiceFastMetadata" minOccurs="0"/>
                <xsd:element ref="ns2:MediaServiceObjectDetectorVersions" minOccurs="0"/>
                <xsd:element ref="ns2:MediaServiceDateTaken"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OCR" minOccurs="0"/>
                <xsd:element ref="ns2:MediaServiceLocation" minOccurs="0"/>
                <xsd:element ref="ns2:MediaServiceSearchPropertie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0b8696ba-0d60-407c-aac4-a374dc9cf1f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ObjectDetectorVersions" ma:index="10" nillable="true" ma:displayName="MediaServiceObjectDetectorVersions" ma:hidden="true" ma:indexed="true" ma:internalName="MediaServiceObjectDetectorVersions" ma:readOnly="true">
      <xsd:simpleType>
        <xsd:restriction base="dms:Text"/>
      </xsd:simpleType>
    </xsd:element>
    <xsd:element name="MediaServiceDateTaken" ma:index="11" nillable="true" ma:displayName="MediaServiceDateTaken" ma:hidden="true" ma:indexed="true" ma:internalName="MediaServiceDateTaken"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Bildmarkierungen" ma:readOnly="false" ma:fieldId="{5cf76f15-5ced-4ddc-b409-7134ff3c332f}" ma:taxonomyMulti="true" ma:sspId="44713719-142a-479d-b113-b9f508a82a31" ma:termSetId="09814cd3-568e-fe90-9814-8d621ff8fb84" ma:anchorId="fba54fb3-c3e1-fe81-a776-ca4b69148c4d" ma:open="true" ma:isKeyword="false">
      <xsd:complexType>
        <xsd:sequence>
          <xsd:element ref="pc:Terms" minOccurs="0" maxOccurs="1"/>
        </xsd:sequence>
      </xsd:complex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indexed="true" ma:internalName="MediaServiceLocation" ma:readOnly="true">
      <xsd:simpleType>
        <xsd:restriction base="dms:Text"/>
      </xsd:simpleType>
    </xsd:element>
    <xsd:element name="MediaServiceSearchProperties" ma:index="20"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9b3734c-c8bc-42b0-8c5a-84590a3fd36e"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b8cf6f01-6843-4c15-952e-a26e55d54a73}" ma:internalName="TaxCatchAll" ma:showField="CatchAllData" ma:web="19b3734c-c8bc-42b0-8c5a-84590a3fd36e">
      <xsd:complexType>
        <xsd:complexContent>
          <xsd:extension base="dms:MultiChoiceLookup">
            <xsd:sequence>
              <xsd:element name="Value" type="dms:Lookup" maxOccurs="unbounded" minOccurs="0" nillable="true"/>
            </xsd:sequence>
          </xsd:extension>
        </xsd:complexContent>
      </xsd:complexType>
    </xsd:element>
    <xsd:element name="SharedWithUsers" ma:index="21" nillable="true" ma:displayName="Freigegeben für"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Freigegeben für -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haltstyp"/>
        <xsd:element ref="dc:title" minOccurs="0" maxOccurs="1" ma:index="4" ma:displayName="Titel"/>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0b8696ba-0d60-407c-aac4-a374dc9cf1fc">
      <Terms xmlns="http://schemas.microsoft.com/office/infopath/2007/PartnerControls"/>
    </lcf76f155ced4ddcb4097134ff3c332f>
    <TaxCatchAll xmlns="19b3734c-c8bc-42b0-8c5a-84590a3fd36e" xsi:nil="true"/>
  </documentManagement>
</p:properties>
</file>

<file path=customXml/itemProps1.xml><?xml version="1.0" encoding="utf-8"?>
<ds:datastoreItem xmlns:ds="http://schemas.openxmlformats.org/officeDocument/2006/customXml" ds:itemID="{240E9924-D89C-41C1-B419-D32FB2DA3281}">
  <ds:schemaRefs>
    <ds:schemaRef ds:uri="http://schemas.microsoft.com/sharepoint/v3/contenttype/forms"/>
  </ds:schemaRefs>
</ds:datastoreItem>
</file>

<file path=customXml/itemProps2.xml><?xml version="1.0" encoding="utf-8"?>
<ds:datastoreItem xmlns:ds="http://schemas.openxmlformats.org/officeDocument/2006/customXml" ds:itemID="{7F55B260-3DDB-45E4-89B1-A684F7CEC276}"/>
</file>

<file path=customXml/itemProps3.xml><?xml version="1.0" encoding="utf-8"?>
<ds:datastoreItem xmlns:ds="http://schemas.openxmlformats.org/officeDocument/2006/customXml" ds:itemID="{5B8B6EFB-5C2C-468B-B290-4F0B4A8C8F63}">
  <ds:schemaRefs>
    <ds:schemaRef ds:uri="http://schemas.microsoft.com/office/2006/metadata/properties"/>
    <ds:schemaRef ds:uri="http://schemas.microsoft.com/office/infopath/2007/PartnerControls"/>
    <ds:schemaRef ds:uri="0b8696ba-0d60-407c-aac4-a374dc9cf1fc"/>
    <ds:schemaRef ds:uri="19b3734c-c8bc-42b0-8c5a-84590a3fd36e"/>
  </ds:schemaRefs>
</ds:datastoreItem>
</file>

<file path=docProps/app.xml><?xml version="1.0" encoding="utf-8"?>
<Properties xmlns="http://schemas.openxmlformats.org/officeDocument/2006/extended-properties" xmlns:vt="http://schemas.openxmlformats.org/officeDocument/2006/docPropsVTypes">
  <TotalTime>335</TotalTime>
  <Words>1510</Words>
  <Application>Microsoft Office PowerPoint</Application>
  <PresentationFormat>Panoramiczny</PresentationFormat>
  <Paragraphs>146</Paragraphs>
  <Slides>10</Slides>
  <Notes>10</Notes>
  <HiddenSlides>0</HiddenSlides>
  <MMClips>0</MMClips>
  <ScaleCrop>false</ScaleCrop>
  <HeadingPairs>
    <vt:vector size="6" baseType="variant">
      <vt:variant>
        <vt:lpstr>Używane czcionki</vt:lpstr>
      </vt:variant>
      <vt:variant>
        <vt:i4>3</vt:i4>
      </vt:variant>
      <vt:variant>
        <vt:lpstr>Motyw</vt:lpstr>
      </vt:variant>
      <vt:variant>
        <vt:i4>1</vt:i4>
      </vt:variant>
      <vt:variant>
        <vt:lpstr>Tytuły slajdów</vt:lpstr>
      </vt:variant>
      <vt:variant>
        <vt:i4>10</vt:i4>
      </vt:variant>
    </vt:vector>
  </HeadingPairs>
  <TitlesOfParts>
    <vt:vector size="14" baseType="lpstr">
      <vt:lpstr>Arial</vt:lpstr>
      <vt:lpstr>Calibri</vt:lpstr>
      <vt:lpstr>Calibri Light</vt:lpstr>
      <vt:lpstr>Motyw pakietu Office</vt:lpstr>
      <vt:lpstr>Company logo and name</vt:lpstr>
      <vt:lpstr>Headline summarizing the problem (e.g., High energy consumption in production lines)</vt:lpstr>
      <vt:lpstr>   Your unique value proposition (example: AI-powered energy monitoring and optimization platform)</vt:lpstr>
      <vt:lpstr>Market analysis</vt:lpstr>
      <vt:lpstr>  How do you make money? Your revenue model</vt:lpstr>
      <vt:lpstr>Market competition - who are your competitors, and how do you stand out?</vt:lpstr>
      <vt:lpstr>Team – who is working on your solution?</vt:lpstr>
      <vt:lpstr>Financials  - what is your financial performance?</vt:lpstr>
      <vt:lpstr>Traction - what progress have you made?</vt:lpstr>
      <vt:lpstr>What do you want?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Kacper Miodoński</dc:creator>
  <cp:lastModifiedBy>Kacper Miodoński</cp:lastModifiedBy>
  <cp:revision>38</cp:revision>
  <dcterms:created xsi:type="dcterms:W3CDTF">2025-01-27T11:36:43Z</dcterms:created>
  <dcterms:modified xsi:type="dcterms:W3CDTF">2025-04-23T08:23:48Z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0x010100E58C0FD2598BC34BB10029D630BE6C52</vt:lpwstr>
  </property>
  <property fmtid="{D5CDD505-2E9C-101B-9397-08002B2CF9AE}" pid="3" name="MediaServiceImageTags">
    <vt:lpwstr/>
  </property>
</Properties>
</file>